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 id="2147483648" r:id="rId2"/>
  </p:sldMasterIdLst>
  <p:notesMasterIdLst>
    <p:notesMasterId r:id="rId23"/>
  </p:notesMasterIdLst>
  <p:sldIdLst>
    <p:sldId id="2549" r:id="rId3"/>
    <p:sldId id="2543" r:id="rId4"/>
    <p:sldId id="2550" r:id="rId5"/>
    <p:sldId id="2541" r:id="rId6"/>
    <p:sldId id="2530" r:id="rId7"/>
    <p:sldId id="2532" r:id="rId8"/>
    <p:sldId id="2522" r:id="rId9"/>
    <p:sldId id="2527" r:id="rId10"/>
    <p:sldId id="2538" r:id="rId11"/>
    <p:sldId id="2542" r:id="rId12"/>
    <p:sldId id="2551" r:id="rId13"/>
    <p:sldId id="2526" r:id="rId14"/>
    <p:sldId id="2535" r:id="rId15"/>
    <p:sldId id="2529" r:id="rId16"/>
    <p:sldId id="2552" r:id="rId17"/>
    <p:sldId id="2554" r:id="rId18"/>
    <p:sldId id="2510" r:id="rId19"/>
    <p:sldId id="2553" r:id="rId20"/>
    <p:sldId id="2539" r:id="rId21"/>
    <p:sldId id="252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2D3136B-8F26-8AF1-F75E-24C787EB4E7A}" name="Bell, Jonathan" initials="JB" userId="S::j.bell@northeastern.edu::9b814991-6b10-45bb-b22e-ec752ab25e35" providerId="AD"/>
  <p188:author id="{FDA673EA-E70F-4A91-E706-19113213D2F1}" name="Bau, David" initials="" userId="S::d.bau@northeastern.edu::b707fe7d-09de-48e6-8326-4e214318c8f8"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tith, Andrea" initials="AS" lastIdx="3" clrIdx="0">
    <p:extLst>
      <p:ext uri="{19B8F6BF-5375-455C-9EA6-DF929625EA0E}">
        <p15:presenceInfo xmlns:p15="http://schemas.microsoft.com/office/powerpoint/2012/main" userId="S::a.stith@northeastern.edu::160442e8-e858-4141-bc14-68b07ccc0b3b" providerId="AD"/>
      </p:ext>
    </p:extLst>
  </p:cmAuthor>
  <p:cmAuthor id="2" name="Guha, Arjun" initials="GA" lastIdx="1" clrIdx="1">
    <p:extLst>
      <p:ext uri="{19B8F6BF-5375-455C-9EA6-DF929625EA0E}">
        <p15:presenceInfo xmlns:p15="http://schemas.microsoft.com/office/powerpoint/2012/main" userId="S::a.guha@northeastern.edu::ed062bc0-ef14-40f0-8b0b-eab84c3e7dc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F84EC"/>
    <a:srgbClr val="ADCDEA"/>
    <a:srgbClr val="DCC6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8F2CDF-BBAF-971F-A4D3-2294FB753640}" v="31" dt="2023-07-09T14:36:54.745"/>
    <p1510:client id="{235C5B7D-5971-8347-9FF5-4BD024F77056}" v="23986" dt="2023-07-10T12:41:57.823"/>
    <p1510:client id="{4F07BEA7-0F00-C946-B9ED-D01BBF3365DF}" v="1785" dt="2023-07-09T19:53:43.246"/>
    <p1510:client id="{B5994AF7-D1D8-6701-13AE-8F8F1668C93E}" v="3" dt="2023-07-09T13:26:28.282"/>
    <p1510:client id="{BC02A761-FA75-84A5-E1E9-E27E645C6A50}" v="138" dt="2023-07-09T20:24:47.922"/>
    <p1510:client id="{CC185F12-21B9-BC78-D6FA-7FF961F25CB8}" v="423" dt="2023-07-09T14:17:56.398"/>
    <p1510:client id="{D1EC1F23-23FE-FB1A-4EE8-251855A035A1}" v="131" dt="2023-07-09T19:16:38.9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8"/>
  </p:normalViewPr>
  <p:slideViewPr>
    <p:cSldViewPr snapToGrid="0">
      <p:cViewPr varScale="1">
        <p:scale>
          <a:sx n="117" d="100"/>
          <a:sy n="117" d="100"/>
        </p:scale>
        <p:origin x="36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 Id="rId30"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D62748-0A9E-C048-BD18-BD1533714733}" type="datetimeFigureOut">
              <a:rPr lang="en-US" smtClean="0"/>
              <a:t>7/10/23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C47DD8-9825-C24F-B557-C92C6FCD31AA}" type="slidenum">
              <a:rPr lang="en-US" smtClean="0"/>
              <a:t>‹#›</a:t>
            </a:fld>
            <a:endParaRPr lang="en-US"/>
          </a:p>
        </p:txBody>
      </p:sp>
    </p:spTree>
    <p:extLst>
      <p:ext uri="{BB962C8B-B14F-4D97-AF65-F5344CB8AC3E}">
        <p14:creationId xmlns:p14="http://schemas.microsoft.com/office/powerpoint/2010/main" val="2770245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This is the National Deep INFERENCE Facility project, the NDIF.</a:t>
            </a:r>
          </a:p>
          <a:p>
            <a:r>
              <a:rPr lang="en-US" dirty="0"/>
              <a:t>It’s an ARTIFICIAL INTELLIGENCE project.</a:t>
            </a:r>
          </a:p>
          <a:p>
            <a:r>
              <a:rPr lang="en-US" dirty="0"/>
              <a:t>The bubbles here illustrate the SIZE of artificial intelligence models by year. They got HUGE after 2020, and THAT is what the NDIF is DESIGNED to ADDRESS.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David Bau, I am the lead PI on this project. I have four other co-PIs, and we are all here today. They can wave; we’ll introduce them as they present the project. There’s Carla </a:t>
            </a:r>
            <a:r>
              <a:rPr lang="en-US" dirty="0" err="1"/>
              <a:t>BRAWDly</a:t>
            </a:r>
            <a:r>
              <a:rPr lang="en-US" dirty="0"/>
              <a:t>, Byron Wallace, Jonathan Bell, and Arjun Guha.</a:t>
            </a:r>
          </a:p>
          <a:p>
            <a:endParaRPr lang="en-US" dirty="0"/>
          </a:p>
          <a:p>
            <a:r>
              <a:rPr lang="en-US" dirty="0"/>
              <a:t>I want to start by introducing myself, because my OWN experience and track record is a bit unusual for an academic.</a:t>
            </a:r>
          </a:p>
          <a:p>
            <a:endParaRPr lang="en-US" dirty="0"/>
          </a:p>
        </p:txBody>
      </p:sp>
      <p:sp>
        <p:nvSpPr>
          <p:cNvPr id="4" name="Slide Number Placeholder 3"/>
          <p:cNvSpPr>
            <a:spLocks noGrp="1"/>
          </p:cNvSpPr>
          <p:nvPr>
            <p:ph type="sldNum" sz="quarter" idx="5"/>
          </p:nvPr>
        </p:nvSpPr>
        <p:spPr/>
        <p:txBody>
          <a:bodyPr/>
          <a:lstStyle/>
          <a:p>
            <a:fld id="{D3C47DD8-9825-C24F-B557-C92C6FCD31AA}" type="slidenum">
              <a:rPr lang="en-US" smtClean="0"/>
              <a:t>1</a:t>
            </a:fld>
            <a:endParaRPr lang="en-US"/>
          </a:p>
        </p:txBody>
      </p:sp>
    </p:spTree>
    <p:extLst>
      <p:ext uri="{BB962C8B-B14F-4D97-AF65-F5344CB8AC3E}">
        <p14:creationId xmlns:p14="http://schemas.microsoft.com/office/powerpoint/2010/main" val="41690364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We firmly believe that NDIF is poised to have significant national impact, and will accelerate research across all states and a wide variety of institutions.</a:t>
            </a:r>
          </a:p>
          <a:p>
            <a:endParaRPr lang="en-US">
              <a:latin typeface="Source Code Pro" panose="020B0509030403020204" pitchFamily="49" charset="0"/>
              <a:ea typeface="Source Code Pro"/>
            </a:endParaRPr>
          </a:p>
          <a:p>
            <a:r>
              <a:rPr lang="en-US"/>
              <a:t>This diversity of users nationwide is what will allow NDIF to truly have broader impact. NDIF and associated outreach programs will allow us to train the next-generation workforce in cutting edge AI. By supporting scientists nationwide, we will enable broad nationwide expertise in AI, instead of concentrating it in just a few institutions. And finally, the diversity of fields that we serve is what will us to understand the impact of AI on society.</a:t>
            </a:r>
          </a:p>
          <a:p>
            <a:br>
              <a:rPr lang="en-US">
                <a:cs typeface="+mn-lt"/>
              </a:rPr>
            </a:br>
            <a:r>
              <a:rPr lang="en-US"/>
              <a:t>Several months ago, we conducted an survey of researchers in our networks to ask if they would use a resource like NDIF. We got an overwhelming response from over 400 scientists, all saying that they could not tackle the research questions that they wanted to, due to a unaffordable hardware and technical expertise needed -- both of which NDIF addresses.</a:t>
            </a:r>
          </a:p>
          <a:p>
            <a:br>
              <a:rPr lang="en-US"/>
            </a:br>
            <a:endParaRPr lang="en-US"/>
          </a:p>
          <a:p>
            <a:br>
              <a:rPr lang="en-US">
                <a:cs typeface="+mn-lt"/>
              </a:rPr>
            </a:br>
            <a:endParaRPr lang="en-US" b="0">
              <a:effectLst/>
              <a:cs typeface="+mn-lt"/>
            </a:endParaRPr>
          </a:p>
        </p:txBody>
      </p:sp>
    </p:spTree>
    <p:extLst>
      <p:ext uri="{BB962C8B-B14F-4D97-AF65-F5344CB8AC3E}">
        <p14:creationId xmlns:p14="http://schemas.microsoft.com/office/powerpoint/2010/main" val="8680413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Here is a partial list of respondents.</a:t>
            </a:r>
            <a:endParaRPr lang="en-US"/>
          </a:p>
          <a:p>
            <a:endParaRPr lang="en-US"/>
          </a:p>
          <a:p>
            <a:r>
              <a:rPr lang="en-US"/>
              <a:t>Two things to note: they are not all computer scientists from R1 institutions. They represent a wide variety of disciplines, including political science, medicine, and others, and a wide variety of institutions, including institutions in </a:t>
            </a:r>
            <a:r>
              <a:rPr lang="en-US" err="1"/>
              <a:t>EPSCoR</a:t>
            </a:r>
            <a:r>
              <a:rPr lang="en-US"/>
              <a:t> states, HBCUs, R2 schools, and undergraduate-only institutions. In fact,  these are the kinds of institutions that for which NDIF will be most transformative.</a:t>
            </a:r>
            <a:endParaRPr lang="en-US">
              <a:cs typeface="Calibri"/>
            </a:endParaRPr>
          </a:p>
          <a:p>
            <a:br>
              <a:rPr lang="en-US">
                <a:cs typeface="+mn-lt"/>
              </a:rPr>
            </a:br>
            <a:r>
              <a:rPr lang="en-US"/>
              <a:t>In fact, we have started to engage in NDIF requirements gathering with faculty and researchers from 20 states already, and these include faculty from MSIs and </a:t>
            </a:r>
            <a:r>
              <a:rPr lang="en-US" err="1"/>
              <a:t>EPSCoR</a:t>
            </a:r>
            <a:r>
              <a:rPr lang="en-US"/>
              <a:t> states. These </a:t>
            </a:r>
            <a:r>
              <a:rPr lang="en-US" err="1"/>
              <a:t>facutly</a:t>
            </a:r>
            <a:r>
              <a:rPr lang="en-US"/>
              <a:t> have identified specific experiments to conduct.  They cross geographies, institutions, and fields.  They are a diverse group, from many EPSCOR states and MSIs. They will help drive and validate the detailed design.</a:t>
            </a:r>
          </a:p>
          <a:p>
            <a:endParaRPr lang="en-US">
              <a:cs typeface="Calibri"/>
            </a:endParaRPr>
          </a:p>
          <a:p>
            <a:r>
              <a:rPr lang="en-US">
                <a:cs typeface="Calibri"/>
              </a:rPr>
              <a:t>I am going to hand it over to my colleague Carla BROAD-lee, who will speak further about planning outreach efforts and sustainability plan.</a:t>
            </a:r>
          </a:p>
        </p:txBody>
      </p:sp>
      <p:sp>
        <p:nvSpPr>
          <p:cNvPr id="4" name="Slide Number Placeholder 3"/>
          <p:cNvSpPr>
            <a:spLocks noGrp="1"/>
          </p:cNvSpPr>
          <p:nvPr>
            <p:ph type="sldNum" sz="quarter" idx="5"/>
          </p:nvPr>
        </p:nvSpPr>
        <p:spPr/>
        <p:txBody>
          <a:bodyPr/>
          <a:lstStyle/>
          <a:p>
            <a:fld id="{D3C47DD8-9825-C24F-B557-C92C6FCD31AA}" type="slidenum">
              <a:rPr lang="en-US" smtClean="0"/>
              <a:t>13</a:t>
            </a:fld>
            <a:endParaRPr lang="en-US"/>
          </a:p>
        </p:txBody>
      </p:sp>
    </p:spTree>
    <p:extLst>
      <p:ext uri="{BB962C8B-B14F-4D97-AF65-F5344CB8AC3E}">
        <p14:creationId xmlns:p14="http://schemas.microsoft.com/office/powerpoint/2010/main" val="3883143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The underlying goal of NDIF is equitable access to LLMs.</a:t>
            </a:r>
          </a:p>
          <a:p>
            <a:r>
              <a:rPr lang="en-US">
                <a:ea typeface="Calibri"/>
                <a:cs typeface="Calibri"/>
              </a:rPr>
              <a:t>We will make sure we reach all constituents across a diverse set of universities via outreach by......</a:t>
            </a:r>
          </a:p>
          <a:p>
            <a:r>
              <a:rPr lang="en-US">
                <a:ea typeface="Calibri"/>
                <a:cs typeface="Calibri"/>
              </a:rPr>
              <a:t>We will train our user group via – modules and online resources/videos/webinars</a:t>
            </a:r>
          </a:p>
          <a:p>
            <a:r>
              <a:rPr lang="en-US">
                <a:ea typeface="Calibri"/>
                <a:cs typeface="Calibri"/>
              </a:rPr>
              <a:t>Then in Year 3 consistent with our implementation goal of full open access, we will run multiday workshops for graduate students in six locations</a:t>
            </a:r>
          </a:p>
          <a:p>
            <a:endParaRPr lang="en-US">
              <a:ea typeface="Calibri"/>
              <a:cs typeface="Calibri"/>
            </a:endParaRPr>
          </a:p>
          <a:p>
            <a:r>
              <a:rPr lang="en-US">
                <a:ea typeface="Calibri"/>
                <a:cs typeface="Calibri"/>
              </a:rPr>
              <a:t>To ensure equitable access:</a:t>
            </a:r>
          </a:p>
          <a:p>
            <a:pPr marL="171450" indent="-171450">
              <a:buFont typeface="Wingdings"/>
              <a:buChar char="§"/>
            </a:pPr>
            <a:r>
              <a:rPr lang="en-US">
                <a:ea typeface="Calibri"/>
                <a:cs typeface="Calibri"/>
              </a:rPr>
              <a:t>Scholarships for students with less well-resourced advisors/universities to attend – we appreciate the feedback that 50k might be </a:t>
            </a:r>
            <a:r>
              <a:rPr lang="en-US" err="1">
                <a:ea typeface="Calibri"/>
                <a:cs typeface="Calibri"/>
              </a:rPr>
              <a:t>signficant</a:t>
            </a:r>
            <a:r>
              <a:rPr lang="en-US">
                <a:ea typeface="Calibri"/>
                <a:cs typeface="Calibri"/>
              </a:rPr>
              <a:t> and will reallocate resources.</a:t>
            </a:r>
          </a:p>
          <a:p>
            <a:pPr marL="171450" indent="-171450">
              <a:buFont typeface="Wingdings"/>
              <a:buChar char="§"/>
            </a:pPr>
            <a:endParaRPr lang="en-US">
              <a:ea typeface="Calibri"/>
              <a:cs typeface="Calibri"/>
            </a:endParaRPr>
          </a:p>
          <a:p>
            <a:pPr marL="171450" indent="-171450">
              <a:buFont typeface="Wingdings"/>
              <a:buChar char="§"/>
            </a:pPr>
            <a:r>
              <a:rPr lang="en-US">
                <a:ea typeface="Calibri"/>
                <a:cs typeface="Calibri"/>
              </a:rPr>
              <a:t>As a pay-for priority access we will ensure a grants system for less well-resources researchers – evaluated by our advisory board. </a:t>
            </a:r>
          </a:p>
        </p:txBody>
      </p:sp>
      <p:sp>
        <p:nvSpPr>
          <p:cNvPr id="4" name="Slide Number Placeholder 3"/>
          <p:cNvSpPr>
            <a:spLocks noGrp="1"/>
          </p:cNvSpPr>
          <p:nvPr>
            <p:ph type="sldNum" sz="quarter" idx="5"/>
          </p:nvPr>
        </p:nvSpPr>
        <p:spPr/>
        <p:txBody>
          <a:bodyPr/>
          <a:lstStyle/>
          <a:p>
            <a:fld id="{7F841665-2CA2-F14C-AED2-03F2045D1A16}" type="slidenum">
              <a:rPr lang="en-US" smtClean="0"/>
              <a:t>14</a:t>
            </a:fld>
            <a:endParaRPr lang="en-US"/>
          </a:p>
        </p:txBody>
      </p:sp>
    </p:spTree>
    <p:extLst>
      <p:ext uri="{BB962C8B-B14F-4D97-AF65-F5344CB8AC3E}">
        <p14:creationId xmlns:p14="http://schemas.microsoft.com/office/powerpoint/2010/main" val="2668352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C47DD8-9825-C24F-B557-C92C6FCD31AA}" type="slidenum">
              <a:rPr lang="en-US" smtClean="0"/>
              <a:t>15</a:t>
            </a:fld>
            <a:endParaRPr lang="en-US"/>
          </a:p>
        </p:txBody>
      </p:sp>
    </p:spTree>
    <p:extLst>
      <p:ext uri="{BB962C8B-B14F-4D97-AF65-F5344CB8AC3E}">
        <p14:creationId xmlns:p14="http://schemas.microsoft.com/office/powerpoint/2010/main" val="40944828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Our goal is to have the NDIF evolve after the 5 year period and thus sustainability is a key issue.</a:t>
            </a:r>
          </a:p>
          <a:p>
            <a:r>
              <a:rPr lang="en-US">
                <a:ea typeface="Calibri"/>
                <a:cs typeface="Calibri"/>
              </a:rPr>
              <a:t>We have two commitments from for after the grant period:  physical plant and 500k if we cannot raise all of the money via fees and philanthropy.</a:t>
            </a:r>
          </a:p>
          <a:p>
            <a:r>
              <a:rPr lang="en-US">
                <a:ea typeface="Calibri"/>
                <a:cs typeface="Calibri"/>
              </a:rPr>
              <a:t>NDIF is strongly aligned with the future of the university – we have large cross college </a:t>
            </a:r>
            <a:r>
              <a:rPr lang="en-US" err="1">
                <a:ea typeface="Calibri"/>
                <a:cs typeface="Calibri"/>
              </a:rPr>
              <a:t>iniatives</a:t>
            </a:r>
            <a:r>
              <a:rPr lang="en-US">
                <a:ea typeface="Calibri"/>
                <a:cs typeface="Calibri"/>
              </a:rPr>
              <a:t> on trustworthy AI and human-in the loop applied AI.</a:t>
            </a:r>
          </a:p>
          <a:p>
            <a:endParaRPr lang="en-US">
              <a:ea typeface="Calibri"/>
              <a:cs typeface="Calibri"/>
            </a:endParaRPr>
          </a:p>
          <a:p>
            <a:r>
              <a:rPr lang="en-US">
                <a:ea typeface="Calibri"/>
                <a:cs typeface="Calibri"/>
              </a:rPr>
              <a:t>We will develop a fee structure from the beginning for priority access and then determine the best way to structure this fee service after the grant period depending on the state of what is available.</a:t>
            </a:r>
          </a:p>
          <a:p>
            <a:endParaRPr lang="en-US">
              <a:ea typeface="Calibri"/>
              <a:cs typeface="Calibri"/>
            </a:endParaRPr>
          </a:p>
          <a:p>
            <a:r>
              <a:rPr lang="en-US">
                <a:ea typeface="Calibri"/>
                <a:cs typeface="Calibri"/>
              </a:rPr>
              <a:t>We have identified several national foundations who's mission is </a:t>
            </a:r>
            <a:r>
              <a:rPr lang="en-US" err="1">
                <a:ea typeface="Calibri"/>
                <a:cs typeface="Calibri"/>
              </a:rPr>
              <a:t>alligned</a:t>
            </a:r>
            <a:r>
              <a:rPr lang="en-US">
                <a:ea typeface="Calibri"/>
                <a:cs typeface="Calibri"/>
              </a:rPr>
              <a:t> with the goals of the NDIF and we will raise funds from these entities based on concrete use/impact data.  Note that Carla is an experienced </a:t>
            </a:r>
            <a:r>
              <a:rPr lang="en-US" err="1">
                <a:ea typeface="Calibri"/>
                <a:cs typeface="Calibri"/>
              </a:rPr>
              <a:t>fundraisor</a:t>
            </a:r>
            <a:r>
              <a:rPr lang="en-US">
                <a:ea typeface="Calibri"/>
                <a:cs typeface="Calibri"/>
              </a:rPr>
              <a:t> at the the national level and already has deep connections with all of these foundations, having raised  100M from national philanthropists and industry</a:t>
            </a:r>
          </a:p>
        </p:txBody>
      </p:sp>
      <p:sp>
        <p:nvSpPr>
          <p:cNvPr id="4" name="Slide Number Placeholder 3"/>
          <p:cNvSpPr>
            <a:spLocks noGrp="1"/>
          </p:cNvSpPr>
          <p:nvPr>
            <p:ph type="sldNum" sz="quarter" idx="5"/>
          </p:nvPr>
        </p:nvSpPr>
        <p:spPr/>
        <p:txBody>
          <a:bodyPr/>
          <a:lstStyle/>
          <a:p>
            <a:fld id="{7F841665-2CA2-F14C-AED2-03F2045D1A16}" type="slidenum">
              <a:rPr lang="en-US" smtClean="0"/>
              <a:t>16</a:t>
            </a:fld>
            <a:endParaRPr lang="en-US"/>
          </a:p>
        </p:txBody>
      </p:sp>
    </p:spTree>
    <p:extLst>
      <p:ext uri="{BB962C8B-B14F-4D97-AF65-F5344CB8AC3E}">
        <p14:creationId xmlns:p14="http://schemas.microsoft.com/office/powerpoint/2010/main" val="25325238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Thanks Carla.  Before we wrap up, I want to talk about a couple things that came up in our reviews.</a:t>
            </a:r>
          </a:p>
          <a:p>
            <a:r>
              <a:rPr lang="en-US"/>
              <a:t>One was a question about our risk management process.</a:t>
            </a:r>
          </a:p>
          <a:p>
            <a:r>
              <a:rPr lang="en-US"/>
              <a:t>I am really happy to say, we have already identified a project manager that we’re ready to hire.</a:t>
            </a:r>
          </a:p>
          <a:p>
            <a:r>
              <a:rPr lang="en-US"/>
              <a:t>One of things he’s going to do is drive a continuous risk management process.</a:t>
            </a:r>
          </a:p>
          <a:p>
            <a:endParaRPr lang="en-US"/>
          </a:p>
          <a:p>
            <a:r>
              <a:rPr lang="en-US"/>
              <a:t>Working with every member of leadership, as well as internal and external stakeholders, we will identify and analyze risks.</a:t>
            </a:r>
          </a:p>
          <a:p>
            <a:r>
              <a:rPr lang="en-US"/>
              <a:t>He will direct a process to maintain the Risk REGISTER, and we will control and monitor risks over time.</a:t>
            </a:r>
          </a:p>
        </p:txBody>
      </p:sp>
      <p:sp>
        <p:nvSpPr>
          <p:cNvPr id="4" name="Slide Number Placeholder 3"/>
          <p:cNvSpPr>
            <a:spLocks noGrp="1"/>
          </p:cNvSpPr>
          <p:nvPr>
            <p:ph type="sldNum" sz="quarter" idx="5"/>
          </p:nvPr>
        </p:nvSpPr>
        <p:spPr/>
        <p:txBody>
          <a:bodyPr/>
          <a:lstStyle/>
          <a:p>
            <a:fld id="{D3C47DD8-9825-C24F-B557-C92C6FCD31AA}" type="slidenum">
              <a:rPr lang="en-US" smtClean="0"/>
              <a:t>17</a:t>
            </a:fld>
            <a:endParaRPr lang="en-US"/>
          </a:p>
        </p:txBody>
      </p:sp>
    </p:spTree>
    <p:extLst>
      <p:ext uri="{BB962C8B-B14F-4D97-AF65-F5344CB8AC3E}">
        <p14:creationId xmlns:p14="http://schemas.microsoft.com/office/powerpoint/2010/main" val="9250849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some parts of our risk register.</a:t>
            </a:r>
          </a:p>
          <a:p>
            <a:endParaRPr lang="en-US"/>
          </a:p>
          <a:p>
            <a:r>
              <a:rPr lang="en-US"/>
              <a:t>I want to talk about the first line, also a review question.  One of our big risks is Staffing, because we’re in competition with lots of very cash-rich companies for software engineering talent.</a:t>
            </a:r>
          </a:p>
          <a:p>
            <a:endParaRPr lang="en-US"/>
          </a:p>
          <a:p>
            <a:r>
              <a:rPr lang="en-US"/>
              <a:t>To avoid this risk, we have been recruiting our key staff members already. We’ve been working for six months on recruiting.</a:t>
            </a:r>
          </a:p>
          <a:p>
            <a:r>
              <a:rPr lang="en-US"/>
              <a:t>There was a question by a reviewer that we have an eleven-month timeline to fully staff.  That’s true – some of the operations staff we will not hire until late in the year.</a:t>
            </a:r>
          </a:p>
          <a:p>
            <a:r>
              <a:rPr lang="en-US"/>
              <a:t>However, all the staff who are on the critical path – our leadership, and key engineers --  they will be hired on day one, because we are already hiring them NOW.  We already have our lead engineer hired, we already have our program manager identified.</a:t>
            </a:r>
          </a:p>
        </p:txBody>
      </p:sp>
      <p:sp>
        <p:nvSpPr>
          <p:cNvPr id="4" name="Slide Number Placeholder 3"/>
          <p:cNvSpPr>
            <a:spLocks noGrp="1"/>
          </p:cNvSpPr>
          <p:nvPr>
            <p:ph type="sldNum" sz="quarter" idx="5"/>
          </p:nvPr>
        </p:nvSpPr>
        <p:spPr/>
        <p:txBody>
          <a:bodyPr/>
          <a:lstStyle/>
          <a:p>
            <a:fld id="{D3C47DD8-9825-C24F-B557-C92C6FCD31AA}" type="slidenum">
              <a:rPr lang="en-US" smtClean="0"/>
              <a:t>18</a:t>
            </a:fld>
            <a:endParaRPr lang="en-US"/>
          </a:p>
        </p:txBody>
      </p:sp>
    </p:spTree>
    <p:extLst>
      <p:ext uri="{BB962C8B-B14F-4D97-AF65-F5344CB8AC3E}">
        <p14:creationId xmlns:p14="http://schemas.microsoft.com/office/powerpoint/2010/main" val="26575254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also want to talk briefly about success metrics.</a:t>
            </a:r>
          </a:p>
          <a:p>
            <a:r>
              <a:rPr lang="en-US"/>
              <a:t>We see this science infrastructure as aiming towards broad long-term impacts: scientific discovery; trustworthy AI, workforce development</a:t>
            </a:r>
          </a:p>
          <a:p>
            <a:endParaRPr lang="en-US"/>
          </a:p>
          <a:p>
            <a:r>
              <a:rPr lang="en-US"/>
              <a:t>We will MEASURE our PROGRESS towards those goals by tracking our OUTPUTS.  That includes our service CAPACITY, the CAPABILITES of our open-source LIBRARY, our INTERFACES, our TRAINING MATERIALS</a:t>
            </a:r>
          </a:p>
          <a:p>
            <a:endParaRPr lang="en-US"/>
          </a:p>
          <a:p>
            <a:r>
              <a:rPr lang="en-US"/>
              <a:t>Then we will track USERS. NUMBER of USERS and their UTILIZATION.  And also their DIVERSITY.  And Participation in our OUTREACH and TRAINING.</a:t>
            </a:r>
          </a:p>
          <a:p>
            <a:endParaRPr lang="en-US"/>
          </a:p>
          <a:p>
            <a:r>
              <a:rPr lang="en-US"/>
              <a:t>FINALLY, we will track IMPACTS.  PAPERS that CITE our INFRASTRUCTURE, FUNDAMENTAL DISCOVERIES that we enabled.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Research across  disciplines, research into BIASES and RISKS. We will measure if EMPLOYERS are seeking out users’ expertise.</a:t>
            </a:r>
          </a:p>
        </p:txBody>
      </p:sp>
      <p:sp>
        <p:nvSpPr>
          <p:cNvPr id="4" name="Slide Number Placeholder 3"/>
          <p:cNvSpPr>
            <a:spLocks noGrp="1"/>
          </p:cNvSpPr>
          <p:nvPr>
            <p:ph type="sldNum" sz="quarter" idx="5"/>
          </p:nvPr>
        </p:nvSpPr>
        <p:spPr/>
        <p:txBody>
          <a:bodyPr/>
          <a:lstStyle/>
          <a:p>
            <a:fld id="{D3C47DD8-9825-C24F-B557-C92C6FCD31AA}" type="slidenum">
              <a:rPr lang="en-US" smtClean="0"/>
              <a:t>19</a:t>
            </a:fld>
            <a:endParaRPr lang="en-US"/>
          </a:p>
        </p:txBody>
      </p:sp>
    </p:spTree>
    <p:extLst>
      <p:ext uri="{BB962C8B-B14F-4D97-AF65-F5344CB8AC3E}">
        <p14:creationId xmlns:p14="http://schemas.microsoft.com/office/powerpoint/2010/main" val="16285010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that is our project proposal – it is designed to enable science into the most important AI systems today.</a:t>
            </a:r>
          </a:p>
          <a:p>
            <a:endParaRPr lang="en-US"/>
          </a:p>
          <a:p>
            <a:r>
              <a:rPr lang="en-US"/>
              <a:t>It will bring transparency to black-box artificial intelligence,</a:t>
            </a:r>
          </a:p>
          <a:p>
            <a:r>
              <a:rPr lang="en-US"/>
              <a:t>it will enable transformative science across many fields, not just computer science.</a:t>
            </a:r>
          </a:p>
          <a:p>
            <a:r>
              <a:rPr lang="en-US"/>
              <a:t>and it will address pressing societal needs: workforce development, trustworthy AI.</a:t>
            </a:r>
          </a:p>
          <a:p>
            <a:endParaRPr lang="en-US"/>
          </a:p>
          <a:p>
            <a:r>
              <a:rPr lang="en-US"/>
              <a:t>NDIF.</a:t>
            </a:r>
          </a:p>
          <a:p>
            <a:endParaRPr lang="en-US"/>
          </a:p>
          <a:p>
            <a:r>
              <a:rPr lang="en-US"/>
              <a:t>Any questions?</a:t>
            </a:r>
          </a:p>
        </p:txBody>
      </p:sp>
      <p:sp>
        <p:nvSpPr>
          <p:cNvPr id="4" name="Slide Number Placeholder 3"/>
          <p:cNvSpPr>
            <a:spLocks noGrp="1"/>
          </p:cNvSpPr>
          <p:nvPr>
            <p:ph type="sldNum" sz="quarter" idx="5"/>
          </p:nvPr>
        </p:nvSpPr>
        <p:spPr/>
        <p:txBody>
          <a:bodyPr/>
          <a:lstStyle/>
          <a:p>
            <a:fld id="{D3C47DD8-9825-C24F-B557-C92C6FCD31AA}" type="slidenum">
              <a:rPr lang="en-US" smtClean="0"/>
              <a:t>20</a:t>
            </a:fld>
            <a:endParaRPr lang="en-US"/>
          </a:p>
        </p:txBody>
      </p:sp>
    </p:spTree>
    <p:extLst>
      <p:ext uri="{BB962C8B-B14F-4D97-AF65-F5344CB8AC3E}">
        <p14:creationId xmlns:p14="http://schemas.microsoft.com/office/powerpoint/2010/main" val="662253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am an Assistant Professor at Northeastern, which means, Academically, I am a BABY – but you can see, I’ve got some gray hairs.</a:t>
            </a:r>
          </a:p>
          <a:p>
            <a:r>
              <a:rPr lang="en-US"/>
              <a:t>Before my PhD, I built software in industry for 20 years, twelve years at Google, managed a lot of projects.</a:t>
            </a:r>
          </a:p>
          <a:p>
            <a:endParaRPr lang="en-US"/>
          </a:p>
          <a:p>
            <a:r>
              <a:rPr lang="en-US"/>
              <a:t>I want to highlight ONE project, Google TALK, where I CREATED AND LED a team of about 20 engineers.  We built text, voice, and video chat on Gmail. My team built a multi-million dollar INFRASTRUCTURE that had about a hundred million DIRECT users.  But it had even more INDIRECT effects. the INTERESTING thing is, we ALSO created OPEN STANDARDS that to helped INCUBATE an INDUSTRY. Our STANDARDS and OPEN-SOURCE CODE is why you can ZOOM call, or teams or discord or slack video from any REGULAR web browser today.</a:t>
            </a:r>
          </a:p>
          <a:p>
            <a:endParaRPr lang="en-US"/>
          </a:p>
          <a:p>
            <a:r>
              <a:rPr lang="en-US"/>
              <a:t>I left Google in 2015 to get a PhD at MIT to work on EXPLAINING DEEP NETWORKS.</a:t>
            </a:r>
            <a:br>
              <a:rPr lang="en-US"/>
            </a:br>
            <a:endParaRPr lang="en-US"/>
          </a:p>
          <a:p>
            <a:r>
              <a:rPr lang="en-US"/>
              <a:t>What EXCITES me about NDIF is that what is needed by SCIENTISTS is OPEN INFRASTRUCTURE.  That is EXACTLY the KIND of thing I know how to build.</a:t>
            </a:r>
          </a:p>
        </p:txBody>
      </p:sp>
      <p:sp>
        <p:nvSpPr>
          <p:cNvPr id="4" name="Slide Number Placeholder 3"/>
          <p:cNvSpPr>
            <a:spLocks noGrp="1"/>
          </p:cNvSpPr>
          <p:nvPr>
            <p:ph type="sldNum" sz="quarter" idx="5"/>
          </p:nvPr>
        </p:nvSpPr>
        <p:spPr/>
        <p:txBody>
          <a:bodyPr/>
          <a:lstStyle/>
          <a:p>
            <a:fld id="{D3C47DD8-9825-C24F-B557-C92C6FCD31AA}" type="slidenum">
              <a:rPr lang="en-US" smtClean="0"/>
              <a:t>2</a:t>
            </a:fld>
            <a:endParaRPr lang="en-US"/>
          </a:p>
        </p:txBody>
      </p:sp>
    </p:spTree>
    <p:extLst>
      <p:ext uri="{BB962C8B-B14F-4D97-AF65-F5344CB8AC3E}">
        <p14:creationId xmlns:p14="http://schemas.microsoft.com/office/powerpoint/2010/main" val="1482507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the NDIF is a project about ENABLING SCIENCE on large-scale language models – LLMs.</a:t>
            </a:r>
          </a:p>
          <a:p>
            <a:r>
              <a:rPr lang="en-US"/>
              <a:t>And the REASON the SCIENCE of these things are SO important, is that they are getting deployed REALLY quickly in SOCIETY.</a:t>
            </a:r>
          </a:p>
          <a:p>
            <a:endParaRPr lang="en-US"/>
          </a:p>
          <a:p>
            <a:r>
              <a:rPr lang="en-US"/>
              <a:t>They’re being USED in a VARIETY of settings, including HIGH-STAKES areas like giving MEDICAL advice.</a:t>
            </a:r>
          </a:p>
          <a:p>
            <a:r>
              <a:rPr lang="en-US"/>
              <a:t>They’re doing automated PROGRAMMING, redefining computer science itself.</a:t>
            </a:r>
          </a:p>
          <a:p>
            <a:r>
              <a:rPr lang="en-US"/>
              <a:t>They will impact almost every field. The Hollywood Writer’s strike right now, is PARTLY about the use of LLMs in AUTOMATED WRITING.</a:t>
            </a:r>
          </a:p>
          <a:p>
            <a:endParaRPr lang="en-US"/>
          </a:p>
          <a:p>
            <a:r>
              <a:rPr lang="en-US"/>
              <a:t>These SYSTEMS are going to have HUGE impact in SOCIETY.  And YET, we are in a STRANGE situation as SCIENTISTS,</a:t>
            </a:r>
          </a:p>
          <a:p>
            <a:r>
              <a:rPr lang="en-US"/>
              <a:t>because even though we can CREATE the systems, we CANNOT EXPLAIN their decisions.  They are a BLACK BOX.</a:t>
            </a:r>
          </a:p>
          <a:p>
            <a:r>
              <a:rPr lang="en-US"/>
              <a:t>So THAT is what the NDIF is DESIGNED to Address.   To talk about the SCIENCE, I’ll pass it to my co-PI, Byron Wallace.</a:t>
            </a:r>
          </a:p>
          <a:p>
            <a:r>
              <a:rPr lang="en-US"/>
              <a:t>He’s a professor at Northeastern, specializing in Natural Language Processing.</a:t>
            </a:r>
          </a:p>
        </p:txBody>
      </p:sp>
      <p:sp>
        <p:nvSpPr>
          <p:cNvPr id="4" name="Slide Number Placeholder 3"/>
          <p:cNvSpPr>
            <a:spLocks noGrp="1"/>
          </p:cNvSpPr>
          <p:nvPr>
            <p:ph type="sldNum" sz="quarter" idx="5"/>
          </p:nvPr>
        </p:nvSpPr>
        <p:spPr/>
        <p:txBody>
          <a:bodyPr/>
          <a:lstStyle/>
          <a:p>
            <a:fld id="{D3C47DD8-9825-C24F-B557-C92C6FCD31AA}" type="slidenum">
              <a:rPr lang="en-US" smtClean="0"/>
              <a:t>4</a:t>
            </a:fld>
            <a:endParaRPr lang="en-US"/>
          </a:p>
        </p:txBody>
      </p:sp>
    </p:spTree>
    <p:extLst>
      <p:ext uri="{BB962C8B-B14F-4D97-AF65-F5344CB8AC3E}">
        <p14:creationId xmlns:p14="http://schemas.microsoft.com/office/powerpoint/2010/main" val="2042653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a:t>To illustrate the limitations of using commercial LLMs, consider the high stakes example of asking an LLM whether a particular patient should receive pain medication. This query would be passed to a server over the internet via an Application Programming Interface or API. </a:t>
            </a:r>
            <a:endParaRPr lang="en-US"/>
          </a:p>
          <a:p>
            <a:endParaRPr lang="en-US"/>
          </a:p>
          <a:p>
            <a:r>
              <a:rPr lang="en"/>
              <a:t>With commercial APIs such as those provided by </a:t>
            </a:r>
            <a:r>
              <a:rPr lang="en" err="1"/>
              <a:t>OpenAI</a:t>
            </a:r>
            <a:r>
              <a:rPr lang="en"/>
              <a:t>, the model itself is entirely a </a:t>
            </a:r>
            <a:r>
              <a:rPr lang="en" err="1"/>
              <a:t>blackbox</a:t>
            </a:r>
            <a:r>
              <a:rPr lang="en"/>
              <a:t>, and the server will simply return a response. </a:t>
            </a:r>
            <a:endParaRPr lang="en-US"/>
          </a:p>
          <a:p>
            <a:endParaRPr lang="en">
              <a:ea typeface="Calibri"/>
              <a:cs typeface="Calibri"/>
            </a:endParaRPr>
          </a:p>
          <a:p>
            <a:r>
              <a:rPr lang="en"/>
              <a:t>We have no idea </a:t>
            </a:r>
            <a:r>
              <a:rPr lang="en" i="1"/>
              <a:t>how </a:t>
            </a:r>
            <a:r>
              <a:rPr lang="en"/>
              <a:t>the model came to this particular output. Researchers are therefore unable, for example, to evaluate the degree to which an LLM implicitly relies on racial or other sensitive information. And we can't just "ask" the LLM to tell us why it made a particular prediction, because this is not reliable. </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D3C47DD8-9825-C24F-B557-C92C6FCD31AA}" type="slidenum">
              <a:rPr lang="en-US" smtClean="0"/>
              <a:t>5</a:t>
            </a:fld>
            <a:endParaRPr lang="en-US"/>
          </a:p>
        </p:txBody>
      </p:sp>
    </p:spTree>
    <p:extLst>
      <p:ext uri="{BB962C8B-B14F-4D97-AF65-F5344CB8AC3E}">
        <p14:creationId xmlns:p14="http://schemas.microsoft.com/office/powerpoint/2010/main" val="3595856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a:t>By contrast, we propose a richer API to be used by </a:t>
            </a:r>
            <a:r>
              <a:rPr lang="en" i="1"/>
              <a:t>researchers</a:t>
            </a:r>
            <a:r>
              <a:rPr lang="en"/>
              <a:t>. This will allow the users to specify specific things they would like returned along with the LLM output, for instance internal activations or full output distributions over potential responses. </a:t>
            </a:r>
            <a:endParaRPr lang="en-US"/>
          </a:p>
          <a:p>
            <a:br>
              <a:rPr lang="en-US">
                <a:cs typeface="+mn-lt"/>
              </a:rPr>
            </a:br>
            <a:r>
              <a:rPr lang="en-US"/>
              <a:t>The hosted models will be open-box, with internals and other details made fully available</a:t>
            </a:r>
          </a:p>
          <a:p>
            <a:endParaRPr lang="en-US"/>
          </a:p>
          <a:p>
            <a:r>
              <a:rPr lang="en"/>
              <a:t>This request would be sent to NDIF similar to how existing APIs work; the difference would be that the black box is now open.</a:t>
            </a:r>
            <a:endParaRPr lang="en">
              <a:ea typeface="Calibri"/>
              <a:cs typeface="Calibri"/>
            </a:endParaRPr>
          </a:p>
          <a:p>
            <a:endParaRPr lang="en">
              <a:ea typeface="Calibri"/>
              <a:cs typeface="Calibri"/>
            </a:endParaRPr>
          </a:p>
          <a:p>
            <a:r>
              <a:rPr lang="en"/>
              <a:t>The return would include both the response (here, "No."), but also the requested additional information - here, internal activations for instance. The researcher could then probe these to see if they code for race, for example.</a:t>
            </a:r>
          </a:p>
          <a:p>
            <a:endParaRPr lang="en">
              <a:ea typeface="Calibri"/>
              <a:cs typeface="Calibri"/>
            </a:endParaRPr>
          </a:p>
          <a:p>
            <a:r>
              <a:rPr lang="en">
                <a:ea typeface="Calibri"/>
                <a:cs typeface="Calibri"/>
              </a:rPr>
              <a:t>We have an API design that is tailored for scientists.  I will pass it to Jonathan Bell to explain it.  Jonathan is a professor specializing in Software Engineering.</a:t>
            </a:r>
          </a:p>
        </p:txBody>
      </p:sp>
      <p:sp>
        <p:nvSpPr>
          <p:cNvPr id="4" name="Slide Number Placeholder 3"/>
          <p:cNvSpPr>
            <a:spLocks noGrp="1"/>
          </p:cNvSpPr>
          <p:nvPr>
            <p:ph type="sldNum" sz="quarter" idx="5"/>
          </p:nvPr>
        </p:nvSpPr>
        <p:spPr/>
        <p:txBody>
          <a:bodyPr/>
          <a:lstStyle/>
          <a:p>
            <a:fld id="{D3C47DD8-9825-C24F-B557-C92C6FCD31AA}" type="slidenum">
              <a:rPr lang="en-US" smtClean="0"/>
              <a:t>6</a:t>
            </a:fld>
            <a:endParaRPr lang="en-US"/>
          </a:p>
        </p:txBody>
      </p:sp>
    </p:spTree>
    <p:extLst>
      <p:ext uri="{BB962C8B-B14F-4D97-AF65-F5344CB8AC3E}">
        <p14:creationId xmlns:p14="http://schemas.microsoft.com/office/powerpoint/2010/main" val="1109658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prstGeom prst="rect">
            <a:avLst/>
          </a:prstGeom>
        </p:spPr>
        <p:txBody>
          <a:bodyPr/>
          <a:lstStyle/>
          <a:p>
            <a:endParaRPr/>
          </a:p>
        </p:txBody>
      </p:sp>
      <p:sp>
        <p:nvSpPr>
          <p:cNvPr id="121" name="Shape 121"/>
          <p:cNvSpPr>
            <a:spLocks noGrp="1"/>
          </p:cNvSpPr>
          <p:nvPr>
            <p:ph type="body" sz="quarter" idx="1"/>
          </p:nvPr>
        </p:nvSpPr>
        <p:spPr>
          <a:prstGeom prst="rect">
            <a:avLst/>
          </a:prstGeom>
        </p:spPr>
        <p:txBody>
          <a:bodyPr/>
          <a:lstStyle/>
          <a:p>
            <a:r>
              <a:rPr lang="en-US" dirty="0">
                <a:effectLst/>
                <a:latin typeface="Helvetica Neue" panose="02000503000000020004" pitchFamily="2" charset="0"/>
              </a:rPr>
              <a:t>Two core requirements that we’ve baked into NDIF’s design are: flexibility in adapting to new deep inference methods and challenges, and usability by a broad range of experts in different domains who may not have programming expertise.</a:t>
            </a:r>
          </a:p>
          <a:p>
            <a:r>
              <a:rPr lang="en-US" dirty="0">
                <a:effectLst/>
                <a:latin typeface="Helvetica Neue" panose="02000503000000020004" pitchFamily="2" charset="0"/>
              </a:rPr>
              <a:t>As a result, researchers will access NDIF’s large, shared hardware resource of state-of-the-art GPUs using one of two interfaces.</a:t>
            </a:r>
          </a:p>
          <a:p>
            <a:endParaRPr lang="en-US" dirty="0">
              <a:effectLst/>
              <a:latin typeface="Helvetica Neue" panose="02000503000000020004" pitchFamily="2" charset="0"/>
            </a:endParaRPr>
          </a:p>
          <a:p>
            <a:r>
              <a:rPr lang="en-US" dirty="0">
                <a:effectLst/>
                <a:latin typeface="Helvetica Neue" panose="02000503000000020004" pitchFamily="2" charset="0"/>
              </a:rPr>
              <a:t>At its core, researchers will interact with NDIF through a Python API that we have designed to quite nearly mimic how ML experimentation works today when using popular libraries like </a:t>
            </a:r>
            <a:r>
              <a:rPr lang="en-US" dirty="0" err="1">
                <a:effectLst/>
                <a:latin typeface="Helvetica Neue" panose="02000503000000020004" pitchFamily="2" charset="0"/>
              </a:rPr>
              <a:t>PyTorch</a:t>
            </a:r>
            <a:r>
              <a:rPr lang="en-US" dirty="0">
                <a:effectLst/>
                <a:latin typeface="Helvetica Neue" panose="02000503000000020004" pitchFamily="2" charset="0"/>
              </a:rPr>
              <a:t>. When this code is run, all model interactions will take place on NDIF equipment, bringing the power of the facility directly to the researcher’s workstation. </a:t>
            </a:r>
          </a:p>
          <a:p>
            <a:endParaRPr lang="en-US" dirty="0">
              <a:effectLst/>
              <a:latin typeface="Helvetica Neue" panose="02000503000000020004" pitchFamily="2" charset="0"/>
            </a:endParaRPr>
          </a:p>
          <a:p>
            <a:r>
              <a:rPr lang="en-US" dirty="0">
                <a:effectLst/>
                <a:latin typeface="Helvetica Neue" panose="02000503000000020004" pitchFamily="2" charset="0"/>
              </a:rPr>
              <a:t>This remote-object API is nearly infinitely flexible and will scale to support future development of new methods in this field.</a:t>
            </a:r>
          </a:p>
          <a:p>
            <a:endParaRPr lang="en-US" dirty="0">
              <a:effectLst/>
              <a:latin typeface="Helvetica Neue" panose="02000503000000020004" pitchFamily="2" charset="0"/>
            </a:endParaRPr>
          </a:p>
          <a:p>
            <a:r>
              <a:rPr lang="en-US" dirty="0">
                <a:effectLst/>
                <a:latin typeface="Helvetica Neue" panose="02000503000000020004" pitchFamily="2" charset="0"/>
              </a:rPr>
              <a:t>We’ll also create an ecosystem of open-source interactive tools that will provide a “no-code” interface to execute these deep inference methods – our first prototypes implement techniques like representation probing and salience mapping, and will be immediately useful for those auditing AI applications in domains. As new methods are developed (e.g. by researchers using the low-level API), our team will incubate new, no-code interfaces for those new deep inference methods.</a:t>
            </a:r>
          </a:p>
          <a:p>
            <a:endParaRPr lang="en-US" dirty="0">
              <a:effectLst/>
              <a:latin typeface="Helvetica Neue" panose="02000503000000020004" pitchFamily="2" charset="0"/>
            </a:endParaRPr>
          </a:p>
          <a:p>
            <a:r>
              <a:rPr lang="en-US" dirty="0">
                <a:effectLst/>
                <a:latin typeface="Helvetica Neue" panose="02000503000000020004" pitchFamily="2" charset="0"/>
              </a:rPr>
              <a:t>In this way, NDIF’s execution model effectively allows scientists to embed their own Python code inside of the inference engine, while that inference engine executes on our hardware – this will support the deep inference techniques that we know today, and can continue to evolve to support new methodologies.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a:effectLst/>
                <a:latin typeface="Helvetica Neue" panose="02000503000000020004" pitchFamily="2" charset="0"/>
              </a:rPr>
              <a:t>We’ve allocated half the budget to acquire hardware that is out of reach for the vast majority of U.S. academics. To defray risks in hardware change, we have planned a staged hardware purchase to support next-generation models. </a:t>
            </a:r>
            <a:br>
              <a:rPr lang="en-US">
                <a:effectLst/>
                <a:latin typeface="Helvetica Neue" panose="02000503000000020004" pitchFamily="2" charset="0"/>
              </a:rPr>
            </a:br>
            <a:endParaRPr lang="en-US">
              <a:effectLst/>
              <a:latin typeface="Helvetica Neue" panose="02000503000000020004" pitchFamily="2" charset="0"/>
            </a:endParaRPr>
          </a:p>
          <a:p>
            <a:r>
              <a:rPr lang="en-US">
                <a:effectLst/>
                <a:latin typeface="Helvetica Neue" panose="02000503000000020004" pitchFamily="2" charset="0"/>
              </a:rPr>
              <a:t>The other half of our budget is dedicated to:</a:t>
            </a:r>
          </a:p>
          <a:p>
            <a:r>
              <a:rPr lang="en-US">
                <a:effectLst/>
                <a:latin typeface="Helvetica Neue" panose="02000503000000020004" pitchFamily="2" charset="0"/>
              </a:rPr>
              <a:t>Creating the open-source software that will implement the API and providing all of the associated user services to the entire US academic community</a:t>
            </a:r>
            <a:br>
              <a:rPr lang="en-US">
                <a:effectLst/>
                <a:latin typeface="Helvetica Neue" panose="02000503000000020004" pitchFamily="2" charset="0"/>
              </a:rPr>
            </a:br>
            <a:endParaRPr lang="en-US">
              <a:effectLst/>
              <a:latin typeface="Helvetica Neue" panose="02000503000000020004" pitchFamily="2" charset="0"/>
            </a:endParaRPr>
          </a:p>
          <a:p>
            <a:r>
              <a:rPr lang="en-US">
                <a:effectLst/>
                <a:latin typeface="Helvetica Neue" panose="02000503000000020004" pitchFamily="2" charset="0"/>
              </a:rPr>
              <a:t>We have a tight 5-year schedule to deliver the infrastructure, beginning with a closed pilot in Y1, an open pilot in Y2, and a full release in Y3.</a:t>
            </a:r>
          </a:p>
          <a:p>
            <a:endParaRPr lang="en-US">
              <a:effectLst/>
              <a:latin typeface="Helvetica Neue" panose="02000503000000020004" pitchFamily="2" charset="0"/>
            </a:endParaRPr>
          </a:p>
          <a:p>
            <a:r>
              <a:rPr lang="en-US">
                <a:effectLst/>
                <a:latin typeface="Helvetica Neue" panose="02000503000000020004" pitchFamily="2" charset="0"/>
              </a:rPr>
              <a:t>We’ve assembled a great team, and are on-track fur our Summer 2023 goals – we’ve already begun implementing a prototype and retained the services of our tech-lead – I’ll hand it off to my colleague Arjun to talk more about our team and organization.</a:t>
            </a:r>
          </a:p>
        </p:txBody>
      </p:sp>
      <p:sp>
        <p:nvSpPr>
          <p:cNvPr id="185" name="Google Shape;185;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ape 160"/>
          <p:cNvSpPr>
            <a:spLocks noGrp="1" noRot="1" noChangeAspect="1"/>
          </p:cNvSpPr>
          <p:nvPr>
            <p:ph type="sldImg"/>
          </p:nvPr>
        </p:nvSpPr>
        <p:spPr>
          <a:prstGeom prst="rect">
            <a:avLst/>
          </a:prstGeom>
        </p:spPr>
        <p:txBody>
          <a:bodyPr/>
          <a:lstStyle/>
          <a:p>
            <a:endParaRPr/>
          </a:p>
        </p:txBody>
      </p:sp>
      <p:sp>
        <p:nvSpPr>
          <p:cNvPr id="161" name="Shape 161"/>
          <p:cNvSpPr>
            <a:spLocks noGrp="1"/>
          </p:cNvSpPr>
          <p:nvPr>
            <p:ph type="body" sz="quarter" idx="1"/>
          </p:nvPr>
        </p:nvSpPr>
        <p:spPr>
          <a:prstGeom prst="rect">
            <a:avLst/>
          </a:prstGeom>
        </p:spPr>
        <p:txBody>
          <a:bodyPr/>
          <a:lstStyle/>
          <a:p>
            <a:pPr>
              <a:defRPr sz="1200"/>
            </a:pPr>
            <a:r>
              <a:rPr lang="en-US"/>
              <a:t>Thanks Jon.</a:t>
            </a:r>
          </a:p>
          <a:p>
            <a:pPr>
              <a:defRPr sz="1200"/>
            </a:pPr>
            <a:endParaRPr lang="en-US"/>
          </a:p>
          <a:p>
            <a:pPr>
              <a:defRPr sz="1200"/>
            </a:pPr>
            <a:r>
              <a:rPr lang="en-US"/>
              <a:t>Here is our leadership team.  David has introduced himself.</a:t>
            </a:r>
          </a:p>
          <a:p>
            <a:pPr>
              <a:defRPr sz="1200"/>
            </a:pPr>
            <a:endParaRPr lang="en-US"/>
          </a:p>
          <a:p>
            <a:pPr>
              <a:defRPr sz="1200"/>
            </a:pPr>
            <a:r>
              <a:rPr lang="en-US"/>
              <a:t>I want to highlight that Carla also </a:t>
            </a:r>
            <a:r>
              <a:t>brings a wealth of experience managing major academic projects, having recently completing a 7-year term as dean of </a:t>
            </a:r>
            <a:r>
              <a:rPr err="1"/>
              <a:t>Northeastern’s</a:t>
            </a:r>
            <a:r>
              <a:t> Khoury college of computing.</a:t>
            </a:r>
          </a:p>
          <a:p>
            <a:pPr>
              <a:defRPr sz="1200"/>
            </a:pPr>
            <a:br>
              <a:rPr/>
            </a:br>
            <a:r>
              <a:t>The PIs’ research expertise is well-aligned with this project, not only including research in large language models and machine learning, but also including research in programming languages and software engineering.</a:t>
            </a:r>
            <a:endParaRPr lang="en-US"/>
          </a:p>
          <a:p>
            <a:pPr>
              <a:defRPr sz="1200"/>
            </a:pPr>
            <a:endParaRPr lang="en-US"/>
          </a:p>
          <a:p>
            <a:pPr>
              <a:defRPr sz="1200"/>
            </a:pPr>
            <a:r>
              <a:rPr lang="en-US"/>
              <a:t>We have already identified and recruited engineering and project leadership, so that we will be ready to begin executing the project on day one.</a:t>
            </a:r>
          </a:p>
          <a:p>
            <a:pPr>
              <a:defRPr sz="1200"/>
            </a:pPr>
            <a:r>
              <a:rPr lang="en-US"/>
              <a:t>Our tech lead, Will </a:t>
            </a:r>
            <a:r>
              <a:rPr lang="en-US" err="1"/>
              <a:t>Brockmann</a:t>
            </a:r>
            <a:r>
              <a:rPr lang="en-US"/>
              <a:t> has 20+ years of experience as a tech lead, launching products at Google and elsewhere.</a:t>
            </a:r>
          </a:p>
          <a:p>
            <a:pPr>
              <a:defRPr sz="1200"/>
            </a:pPr>
            <a:r>
              <a:rPr lang="en-US"/>
              <a:t>Our project manager, Summit Multani has worked as a project manager for Google, Akamai and TripAdvisor.</a:t>
            </a:r>
          </a:p>
          <a:p>
            <a:pPr>
              <a:defRPr sz="1200"/>
            </a:pPr>
            <a:endParaRPr lang="en-US"/>
          </a:p>
          <a:p>
            <a:pPr>
              <a:defRPr sz="1200"/>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a view of our org chart including external relationships.</a:t>
            </a:r>
          </a:p>
          <a:p>
            <a:endParaRPr lang="en-US"/>
          </a:p>
          <a:p>
            <a:r>
              <a:rPr lang="en-US"/>
              <a:t>To help ensure that the project maintains its scientific and policy goals, we will form an external scientific advisory board. We have already recruited senior members of the community to serve on out external advisory committee.   We will also partner with the public interest technology university network.</a:t>
            </a:r>
          </a:p>
          <a:p>
            <a:pPr>
              <a:defRPr sz="1200"/>
            </a:pPr>
            <a:br>
              <a:rPr lang="en-US"/>
            </a:br>
            <a:r>
              <a:rPr lang="en-US"/>
              <a:t>The computers will be operated out of the Mass Green High Performance Computing Center, a resource made available at no direct cost to faculty by Northeastern University, and operations and support will be provided by </a:t>
            </a:r>
            <a:r>
              <a:rPr lang="en-US" err="1"/>
              <a:t>Northeastern’s</a:t>
            </a:r>
            <a:r>
              <a:rPr lang="en-US"/>
              <a:t> research computing group.</a:t>
            </a:r>
          </a:p>
          <a:p>
            <a:pPr>
              <a:defRPr sz="1200"/>
            </a:pPr>
            <a:endParaRPr lang="en-US"/>
          </a:p>
          <a:p>
            <a:pPr>
              <a:defRPr sz="1200"/>
            </a:pPr>
            <a:r>
              <a:rPr lang="en-US"/>
              <a:t>Our work will be done by four teams: our Operations team, our Software Development team, Outreach Education, and Research Partnerships.</a:t>
            </a:r>
          </a:p>
          <a:p>
            <a:pPr>
              <a:defRPr sz="1200"/>
            </a:pPr>
            <a:r>
              <a:rPr lang="en-US"/>
              <a:t>The technical designs will be supervised by our Technical </a:t>
            </a:r>
            <a:r>
              <a:rPr lang="en-US" err="1"/>
              <a:t>Configuraiton</a:t>
            </a:r>
            <a:r>
              <a:rPr lang="en-US"/>
              <a:t> committee.</a:t>
            </a:r>
          </a:p>
          <a:p>
            <a:pPr>
              <a:defRPr sz="1200"/>
            </a:pPr>
            <a:r>
              <a:rPr lang="en-US"/>
              <a:t>Our </a:t>
            </a:r>
            <a:r>
              <a:rPr lang="en-US" err="1"/>
              <a:t>Outeach</a:t>
            </a:r>
            <a:r>
              <a:rPr lang="en-US"/>
              <a:t> and Open-Source committees will oversee education and open-source community efforts.</a:t>
            </a:r>
          </a:p>
          <a:p>
            <a:pPr>
              <a:defRPr sz="1200"/>
            </a:pPr>
            <a:endParaRPr lang="en-US"/>
          </a:p>
        </p:txBody>
      </p:sp>
      <p:sp>
        <p:nvSpPr>
          <p:cNvPr id="4" name="Slide Number Placeholder 3"/>
          <p:cNvSpPr>
            <a:spLocks noGrp="1"/>
          </p:cNvSpPr>
          <p:nvPr>
            <p:ph type="sldNum" sz="quarter" idx="5"/>
          </p:nvPr>
        </p:nvSpPr>
        <p:spPr/>
        <p:txBody>
          <a:bodyPr/>
          <a:lstStyle/>
          <a:p>
            <a:fld id="{D3C47DD8-9825-C24F-B557-C92C6FCD31AA}" type="slidenum">
              <a:rPr lang="en-US" smtClean="0"/>
              <a:t>10</a:t>
            </a:fld>
            <a:endParaRPr lang="en-US"/>
          </a:p>
        </p:txBody>
      </p:sp>
    </p:spTree>
    <p:extLst>
      <p:ext uri="{BB962C8B-B14F-4D97-AF65-F5344CB8AC3E}">
        <p14:creationId xmlns:p14="http://schemas.microsoft.com/office/powerpoint/2010/main" val="1108994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D3C51-60B4-084F-9591-9D66145676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6F439D8-421C-F4BE-9F21-0FF8E59EBB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B4697E6-02E2-DF3F-C0B4-692D087254B8}"/>
              </a:ext>
            </a:extLst>
          </p:cNvPr>
          <p:cNvSpPr>
            <a:spLocks noGrp="1"/>
          </p:cNvSpPr>
          <p:nvPr>
            <p:ph type="dt" sz="half" idx="10"/>
          </p:nvPr>
        </p:nvSpPr>
        <p:spPr/>
        <p:txBody>
          <a:bodyPr/>
          <a:lstStyle/>
          <a:p>
            <a:fld id="{EBF85D64-B882-BD4B-BA75-6D1152EA7865}" type="datetimeFigureOut">
              <a:rPr lang="en-US" smtClean="0"/>
              <a:t>7/10/23</a:t>
            </a:fld>
            <a:endParaRPr lang="en-US"/>
          </a:p>
        </p:txBody>
      </p:sp>
      <p:sp>
        <p:nvSpPr>
          <p:cNvPr id="5" name="Footer Placeholder 4">
            <a:extLst>
              <a:ext uri="{FF2B5EF4-FFF2-40B4-BE49-F238E27FC236}">
                <a16:creationId xmlns:a16="http://schemas.microsoft.com/office/drawing/2014/main" id="{B1A5619E-4A84-B6B9-F31B-A62D9B7BA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258CA2-D917-CFEB-0371-54840E666B82}"/>
              </a:ext>
            </a:extLst>
          </p:cNvPr>
          <p:cNvSpPr>
            <a:spLocks noGrp="1"/>
          </p:cNvSpPr>
          <p:nvPr>
            <p:ph type="sldNum" sz="quarter" idx="12"/>
          </p:nvPr>
        </p:nvSpPr>
        <p:spPr/>
        <p:txBody>
          <a:bodyPr/>
          <a:lstStyle/>
          <a:p>
            <a:fld id="{33D73549-7B94-5A42-99C7-749A08845C73}" type="slidenum">
              <a:rPr lang="en-US" smtClean="0"/>
              <a:t>‹#›</a:t>
            </a:fld>
            <a:endParaRPr lang="en-US"/>
          </a:p>
        </p:txBody>
      </p:sp>
    </p:spTree>
    <p:extLst>
      <p:ext uri="{BB962C8B-B14F-4D97-AF65-F5344CB8AC3E}">
        <p14:creationId xmlns:p14="http://schemas.microsoft.com/office/powerpoint/2010/main" val="3341098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54646-7E06-C225-5C73-0060DD32BF5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EC91E7-2683-A32D-904B-0BF7E6F863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230615-C4EE-D643-877F-C4EFA0D371DB}"/>
              </a:ext>
            </a:extLst>
          </p:cNvPr>
          <p:cNvSpPr>
            <a:spLocks noGrp="1"/>
          </p:cNvSpPr>
          <p:nvPr>
            <p:ph type="dt" sz="half" idx="10"/>
          </p:nvPr>
        </p:nvSpPr>
        <p:spPr/>
        <p:txBody>
          <a:bodyPr/>
          <a:lstStyle/>
          <a:p>
            <a:fld id="{EBF85D64-B882-BD4B-BA75-6D1152EA7865}" type="datetimeFigureOut">
              <a:rPr lang="en-US" smtClean="0"/>
              <a:t>7/10/23</a:t>
            </a:fld>
            <a:endParaRPr lang="en-US"/>
          </a:p>
        </p:txBody>
      </p:sp>
      <p:sp>
        <p:nvSpPr>
          <p:cNvPr id="5" name="Footer Placeholder 4">
            <a:extLst>
              <a:ext uri="{FF2B5EF4-FFF2-40B4-BE49-F238E27FC236}">
                <a16:creationId xmlns:a16="http://schemas.microsoft.com/office/drawing/2014/main" id="{75E77261-4954-29A9-2519-DFCDEDEE31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89ED17-332F-F0A0-6CA8-15690F044B9E}"/>
              </a:ext>
            </a:extLst>
          </p:cNvPr>
          <p:cNvSpPr>
            <a:spLocks noGrp="1"/>
          </p:cNvSpPr>
          <p:nvPr>
            <p:ph type="sldNum" sz="quarter" idx="12"/>
          </p:nvPr>
        </p:nvSpPr>
        <p:spPr/>
        <p:txBody>
          <a:bodyPr/>
          <a:lstStyle/>
          <a:p>
            <a:fld id="{33D73549-7B94-5A42-99C7-749A08845C73}" type="slidenum">
              <a:rPr lang="en-US" smtClean="0"/>
              <a:t>‹#›</a:t>
            </a:fld>
            <a:endParaRPr lang="en-US"/>
          </a:p>
        </p:txBody>
      </p:sp>
    </p:spTree>
    <p:extLst>
      <p:ext uri="{BB962C8B-B14F-4D97-AF65-F5344CB8AC3E}">
        <p14:creationId xmlns:p14="http://schemas.microsoft.com/office/powerpoint/2010/main" val="2333254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6A6FE7-3112-5424-F4AA-7F1080F858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33EAB-2D81-4503-73F0-007EDF59CEF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48C51-55BA-066D-4A97-F93108D11845}"/>
              </a:ext>
            </a:extLst>
          </p:cNvPr>
          <p:cNvSpPr>
            <a:spLocks noGrp="1"/>
          </p:cNvSpPr>
          <p:nvPr>
            <p:ph type="dt" sz="half" idx="10"/>
          </p:nvPr>
        </p:nvSpPr>
        <p:spPr/>
        <p:txBody>
          <a:bodyPr/>
          <a:lstStyle/>
          <a:p>
            <a:fld id="{EBF85D64-B882-BD4B-BA75-6D1152EA7865}" type="datetimeFigureOut">
              <a:rPr lang="en-US" smtClean="0"/>
              <a:t>7/10/23</a:t>
            </a:fld>
            <a:endParaRPr lang="en-US"/>
          </a:p>
        </p:txBody>
      </p:sp>
      <p:sp>
        <p:nvSpPr>
          <p:cNvPr id="5" name="Footer Placeholder 4">
            <a:extLst>
              <a:ext uri="{FF2B5EF4-FFF2-40B4-BE49-F238E27FC236}">
                <a16:creationId xmlns:a16="http://schemas.microsoft.com/office/drawing/2014/main" id="{7ED184B5-944B-0AA1-B267-0F6C4261A4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1B28F-8471-A9D5-91F6-E46170275131}"/>
              </a:ext>
            </a:extLst>
          </p:cNvPr>
          <p:cNvSpPr>
            <a:spLocks noGrp="1"/>
          </p:cNvSpPr>
          <p:nvPr>
            <p:ph type="sldNum" sz="quarter" idx="12"/>
          </p:nvPr>
        </p:nvSpPr>
        <p:spPr/>
        <p:txBody>
          <a:bodyPr/>
          <a:lstStyle/>
          <a:p>
            <a:fld id="{33D73549-7B94-5A42-99C7-749A08845C73}" type="slidenum">
              <a:rPr lang="en-US" smtClean="0"/>
              <a:t>‹#›</a:t>
            </a:fld>
            <a:endParaRPr lang="en-US"/>
          </a:p>
        </p:txBody>
      </p:sp>
    </p:spTree>
    <p:extLst>
      <p:ext uri="{BB962C8B-B14F-4D97-AF65-F5344CB8AC3E}">
        <p14:creationId xmlns:p14="http://schemas.microsoft.com/office/powerpoint/2010/main" val="2088723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OBJEC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86705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FFEB5-2835-606D-1729-F6D743F892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B4B8368-6511-6FEF-952B-F9E9D02638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4B429A5-10B5-F762-E973-7AA632DCBD74}"/>
              </a:ext>
            </a:extLst>
          </p:cNvPr>
          <p:cNvSpPr>
            <a:spLocks noGrp="1"/>
          </p:cNvSpPr>
          <p:nvPr>
            <p:ph type="dt" sz="half" idx="10"/>
          </p:nvPr>
        </p:nvSpPr>
        <p:spPr/>
        <p:txBody>
          <a:bodyPr/>
          <a:lstStyle/>
          <a:p>
            <a:fld id="{EDADB732-EEBF-7A4D-A8DA-7ECD86289949}" type="datetimeFigureOut">
              <a:rPr lang="en-US" smtClean="0"/>
              <a:t>7/10/23</a:t>
            </a:fld>
            <a:endParaRPr lang="en-US"/>
          </a:p>
        </p:txBody>
      </p:sp>
      <p:sp>
        <p:nvSpPr>
          <p:cNvPr id="5" name="Footer Placeholder 4">
            <a:extLst>
              <a:ext uri="{FF2B5EF4-FFF2-40B4-BE49-F238E27FC236}">
                <a16:creationId xmlns:a16="http://schemas.microsoft.com/office/drawing/2014/main" id="{0927EE20-C0EC-3825-1C6F-4707DBA6A3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ECABC7-8630-78B9-8EDE-FC7773CF8235}"/>
              </a:ext>
            </a:extLst>
          </p:cNvPr>
          <p:cNvSpPr>
            <a:spLocks noGrp="1"/>
          </p:cNvSpPr>
          <p:nvPr>
            <p:ph type="sldNum" sz="quarter" idx="12"/>
          </p:nvPr>
        </p:nvSpPr>
        <p:spPr/>
        <p:txBody>
          <a:bodyPr/>
          <a:lstStyle/>
          <a:p>
            <a:fld id="{FDF23CDD-1B62-0041-951F-ED3192A221AD}" type="slidenum">
              <a:rPr lang="en-US" smtClean="0"/>
              <a:t>‹#›</a:t>
            </a:fld>
            <a:endParaRPr lang="en-US"/>
          </a:p>
        </p:txBody>
      </p:sp>
    </p:spTree>
    <p:extLst>
      <p:ext uri="{BB962C8B-B14F-4D97-AF65-F5344CB8AC3E}">
        <p14:creationId xmlns:p14="http://schemas.microsoft.com/office/powerpoint/2010/main" val="22541066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949A4-610E-0F2D-CD89-068167C81C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730ECE-D3D1-802F-49D4-DC6078C445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C6A103-64A2-24BC-29C6-81A25ADA7D79}"/>
              </a:ext>
            </a:extLst>
          </p:cNvPr>
          <p:cNvSpPr>
            <a:spLocks noGrp="1"/>
          </p:cNvSpPr>
          <p:nvPr>
            <p:ph type="dt" sz="half" idx="10"/>
          </p:nvPr>
        </p:nvSpPr>
        <p:spPr/>
        <p:txBody>
          <a:bodyPr/>
          <a:lstStyle/>
          <a:p>
            <a:fld id="{EDADB732-EEBF-7A4D-A8DA-7ECD86289949}" type="datetimeFigureOut">
              <a:rPr lang="en-US" smtClean="0"/>
              <a:t>7/10/23</a:t>
            </a:fld>
            <a:endParaRPr lang="en-US"/>
          </a:p>
        </p:txBody>
      </p:sp>
      <p:sp>
        <p:nvSpPr>
          <p:cNvPr id="5" name="Footer Placeholder 4">
            <a:extLst>
              <a:ext uri="{FF2B5EF4-FFF2-40B4-BE49-F238E27FC236}">
                <a16:creationId xmlns:a16="http://schemas.microsoft.com/office/drawing/2014/main" id="{7AC0FD32-12A5-8198-C6C5-62A9D47A0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9DFD66-49EA-28DC-2FED-3DF72C146F55}"/>
              </a:ext>
            </a:extLst>
          </p:cNvPr>
          <p:cNvSpPr>
            <a:spLocks noGrp="1"/>
          </p:cNvSpPr>
          <p:nvPr>
            <p:ph type="sldNum" sz="quarter" idx="12"/>
          </p:nvPr>
        </p:nvSpPr>
        <p:spPr/>
        <p:txBody>
          <a:bodyPr/>
          <a:lstStyle/>
          <a:p>
            <a:fld id="{FDF23CDD-1B62-0041-951F-ED3192A221AD}" type="slidenum">
              <a:rPr lang="en-US" smtClean="0"/>
              <a:t>‹#›</a:t>
            </a:fld>
            <a:endParaRPr lang="en-US"/>
          </a:p>
        </p:txBody>
      </p:sp>
    </p:spTree>
    <p:extLst>
      <p:ext uri="{BB962C8B-B14F-4D97-AF65-F5344CB8AC3E}">
        <p14:creationId xmlns:p14="http://schemas.microsoft.com/office/powerpoint/2010/main" val="28729484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99DC9-9F90-65AB-7AAD-3529CE4EDB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415285-4D4D-23D0-48B0-989CA1DB97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2427346-2AC4-50A8-F05A-EC47C1337719}"/>
              </a:ext>
            </a:extLst>
          </p:cNvPr>
          <p:cNvSpPr>
            <a:spLocks noGrp="1"/>
          </p:cNvSpPr>
          <p:nvPr>
            <p:ph type="dt" sz="half" idx="10"/>
          </p:nvPr>
        </p:nvSpPr>
        <p:spPr/>
        <p:txBody>
          <a:bodyPr/>
          <a:lstStyle/>
          <a:p>
            <a:fld id="{EDADB732-EEBF-7A4D-A8DA-7ECD86289949}" type="datetimeFigureOut">
              <a:rPr lang="en-US" smtClean="0"/>
              <a:t>7/10/23</a:t>
            </a:fld>
            <a:endParaRPr lang="en-US"/>
          </a:p>
        </p:txBody>
      </p:sp>
      <p:sp>
        <p:nvSpPr>
          <p:cNvPr id="5" name="Footer Placeholder 4">
            <a:extLst>
              <a:ext uri="{FF2B5EF4-FFF2-40B4-BE49-F238E27FC236}">
                <a16:creationId xmlns:a16="http://schemas.microsoft.com/office/drawing/2014/main" id="{3CB33CA8-D52A-8714-54B7-3C64028DB9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13FAEE-E3E8-6B8D-5F4D-DB8BF752CFBD}"/>
              </a:ext>
            </a:extLst>
          </p:cNvPr>
          <p:cNvSpPr>
            <a:spLocks noGrp="1"/>
          </p:cNvSpPr>
          <p:nvPr>
            <p:ph type="sldNum" sz="quarter" idx="12"/>
          </p:nvPr>
        </p:nvSpPr>
        <p:spPr/>
        <p:txBody>
          <a:bodyPr/>
          <a:lstStyle/>
          <a:p>
            <a:fld id="{FDF23CDD-1B62-0041-951F-ED3192A221AD}" type="slidenum">
              <a:rPr lang="en-US" smtClean="0"/>
              <a:t>‹#›</a:t>
            </a:fld>
            <a:endParaRPr lang="en-US"/>
          </a:p>
        </p:txBody>
      </p:sp>
    </p:spTree>
    <p:extLst>
      <p:ext uri="{BB962C8B-B14F-4D97-AF65-F5344CB8AC3E}">
        <p14:creationId xmlns:p14="http://schemas.microsoft.com/office/powerpoint/2010/main" val="3487098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6800A-151F-BAC5-7478-3E91009405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1D022C-677E-9CE2-7FA4-22CE0744869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2C324BF-B98A-ADCB-E0F8-D43F79A3A44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31AF6EE-D130-D150-61F8-E5FB68F788AF}"/>
              </a:ext>
            </a:extLst>
          </p:cNvPr>
          <p:cNvSpPr>
            <a:spLocks noGrp="1"/>
          </p:cNvSpPr>
          <p:nvPr>
            <p:ph type="dt" sz="half" idx="10"/>
          </p:nvPr>
        </p:nvSpPr>
        <p:spPr/>
        <p:txBody>
          <a:bodyPr/>
          <a:lstStyle/>
          <a:p>
            <a:fld id="{EDADB732-EEBF-7A4D-A8DA-7ECD86289949}" type="datetimeFigureOut">
              <a:rPr lang="en-US" smtClean="0"/>
              <a:t>7/10/23</a:t>
            </a:fld>
            <a:endParaRPr lang="en-US"/>
          </a:p>
        </p:txBody>
      </p:sp>
      <p:sp>
        <p:nvSpPr>
          <p:cNvPr id="6" name="Footer Placeholder 5">
            <a:extLst>
              <a:ext uri="{FF2B5EF4-FFF2-40B4-BE49-F238E27FC236}">
                <a16:creationId xmlns:a16="http://schemas.microsoft.com/office/drawing/2014/main" id="{F7C4A361-1052-CD55-F074-7922B97671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69E714-9C86-00AF-ABD6-618EF65667C0}"/>
              </a:ext>
            </a:extLst>
          </p:cNvPr>
          <p:cNvSpPr>
            <a:spLocks noGrp="1"/>
          </p:cNvSpPr>
          <p:nvPr>
            <p:ph type="sldNum" sz="quarter" idx="12"/>
          </p:nvPr>
        </p:nvSpPr>
        <p:spPr/>
        <p:txBody>
          <a:bodyPr/>
          <a:lstStyle/>
          <a:p>
            <a:fld id="{FDF23CDD-1B62-0041-951F-ED3192A221AD}" type="slidenum">
              <a:rPr lang="en-US" smtClean="0"/>
              <a:t>‹#›</a:t>
            </a:fld>
            <a:endParaRPr lang="en-US"/>
          </a:p>
        </p:txBody>
      </p:sp>
    </p:spTree>
    <p:extLst>
      <p:ext uri="{BB962C8B-B14F-4D97-AF65-F5344CB8AC3E}">
        <p14:creationId xmlns:p14="http://schemas.microsoft.com/office/powerpoint/2010/main" val="28271650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53E90-2B40-AD6D-0052-64A0F9E4B36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2639842-7215-7BAF-3CCC-B9E35ABC28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A9F4E4-9EBF-E209-A656-CD75A5C54DD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8087AA-048F-9A3C-D60E-853013CC5A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D39E9D-3FAA-097A-BDD1-4BB3F803A9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D7A939-D09F-B606-6D16-290608C12C19}"/>
              </a:ext>
            </a:extLst>
          </p:cNvPr>
          <p:cNvSpPr>
            <a:spLocks noGrp="1"/>
          </p:cNvSpPr>
          <p:nvPr>
            <p:ph type="dt" sz="half" idx="10"/>
          </p:nvPr>
        </p:nvSpPr>
        <p:spPr/>
        <p:txBody>
          <a:bodyPr/>
          <a:lstStyle/>
          <a:p>
            <a:fld id="{EDADB732-EEBF-7A4D-A8DA-7ECD86289949}" type="datetimeFigureOut">
              <a:rPr lang="en-US" smtClean="0"/>
              <a:t>7/10/23</a:t>
            </a:fld>
            <a:endParaRPr lang="en-US"/>
          </a:p>
        </p:txBody>
      </p:sp>
      <p:sp>
        <p:nvSpPr>
          <p:cNvPr id="8" name="Footer Placeholder 7">
            <a:extLst>
              <a:ext uri="{FF2B5EF4-FFF2-40B4-BE49-F238E27FC236}">
                <a16:creationId xmlns:a16="http://schemas.microsoft.com/office/drawing/2014/main" id="{1BFB262E-05CA-15F3-7991-45BA97AD20B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20BFA3-DC08-93BA-3EAE-974E7BE324F3}"/>
              </a:ext>
            </a:extLst>
          </p:cNvPr>
          <p:cNvSpPr>
            <a:spLocks noGrp="1"/>
          </p:cNvSpPr>
          <p:nvPr>
            <p:ph type="sldNum" sz="quarter" idx="12"/>
          </p:nvPr>
        </p:nvSpPr>
        <p:spPr/>
        <p:txBody>
          <a:bodyPr/>
          <a:lstStyle/>
          <a:p>
            <a:fld id="{FDF23CDD-1B62-0041-951F-ED3192A221AD}" type="slidenum">
              <a:rPr lang="en-US" smtClean="0"/>
              <a:t>‹#›</a:t>
            </a:fld>
            <a:endParaRPr lang="en-US"/>
          </a:p>
        </p:txBody>
      </p:sp>
    </p:spTree>
    <p:extLst>
      <p:ext uri="{BB962C8B-B14F-4D97-AF65-F5344CB8AC3E}">
        <p14:creationId xmlns:p14="http://schemas.microsoft.com/office/powerpoint/2010/main" val="18193104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B3A8B-3024-FFD8-EB24-2CD5BD13FE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56FBBC-A4D8-CDA9-7385-C967DD768BA0}"/>
              </a:ext>
            </a:extLst>
          </p:cNvPr>
          <p:cNvSpPr>
            <a:spLocks noGrp="1"/>
          </p:cNvSpPr>
          <p:nvPr>
            <p:ph type="dt" sz="half" idx="10"/>
          </p:nvPr>
        </p:nvSpPr>
        <p:spPr/>
        <p:txBody>
          <a:bodyPr/>
          <a:lstStyle/>
          <a:p>
            <a:fld id="{EDADB732-EEBF-7A4D-A8DA-7ECD86289949}" type="datetimeFigureOut">
              <a:rPr lang="en-US" smtClean="0"/>
              <a:t>7/10/23</a:t>
            </a:fld>
            <a:endParaRPr lang="en-US"/>
          </a:p>
        </p:txBody>
      </p:sp>
      <p:sp>
        <p:nvSpPr>
          <p:cNvPr id="4" name="Footer Placeholder 3">
            <a:extLst>
              <a:ext uri="{FF2B5EF4-FFF2-40B4-BE49-F238E27FC236}">
                <a16:creationId xmlns:a16="http://schemas.microsoft.com/office/drawing/2014/main" id="{80A2BDF8-CB79-A7BA-87EC-AED1FBCE99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688895-E60C-A3C5-BD09-214412B8CD28}"/>
              </a:ext>
            </a:extLst>
          </p:cNvPr>
          <p:cNvSpPr>
            <a:spLocks noGrp="1"/>
          </p:cNvSpPr>
          <p:nvPr>
            <p:ph type="sldNum" sz="quarter" idx="12"/>
          </p:nvPr>
        </p:nvSpPr>
        <p:spPr/>
        <p:txBody>
          <a:bodyPr/>
          <a:lstStyle/>
          <a:p>
            <a:fld id="{FDF23CDD-1B62-0041-951F-ED3192A221AD}" type="slidenum">
              <a:rPr lang="en-US" smtClean="0"/>
              <a:t>‹#›</a:t>
            </a:fld>
            <a:endParaRPr lang="en-US"/>
          </a:p>
        </p:txBody>
      </p:sp>
    </p:spTree>
    <p:extLst>
      <p:ext uri="{BB962C8B-B14F-4D97-AF65-F5344CB8AC3E}">
        <p14:creationId xmlns:p14="http://schemas.microsoft.com/office/powerpoint/2010/main" val="36247825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7A728F-6F2A-9D7F-1240-292658B37850}"/>
              </a:ext>
            </a:extLst>
          </p:cNvPr>
          <p:cNvSpPr>
            <a:spLocks noGrp="1"/>
          </p:cNvSpPr>
          <p:nvPr>
            <p:ph type="dt" sz="half" idx="10"/>
          </p:nvPr>
        </p:nvSpPr>
        <p:spPr/>
        <p:txBody>
          <a:bodyPr/>
          <a:lstStyle/>
          <a:p>
            <a:fld id="{EDADB732-EEBF-7A4D-A8DA-7ECD86289949}" type="datetimeFigureOut">
              <a:rPr lang="en-US" smtClean="0"/>
              <a:t>7/10/23</a:t>
            </a:fld>
            <a:endParaRPr lang="en-US"/>
          </a:p>
        </p:txBody>
      </p:sp>
      <p:sp>
        <p:nvSpPr>
          <p:cNvPr id="3" name="Footer Placeholder 2">
            <a:extLst>
              <a:ext uri="{FF2B5EF4-FFF2-40B4-BE49-F238E27FC236}">
                <a16:creationId xmlns:a16="http://schemas.microsoft.com/office/drawing/2014/main" id="{8A7CD201-A4DA-C3F0-FD83-90EC969E4A5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BE33EC-86BA-68CC-548C-875859FC9637}"/>
              </a:ext>
            </a:extLst>
          </p:cNvPr>
          <p:cNvSpPr>
            <a:spLocks noGrp="1"/>
          </p:cNvSpPr>
          <p:nvPr>
            <p:ph type="sldNum" sz="quarter" idx="12"/>
          </p:nvPr>
        </p:nvSpPr>
        <p:spPr/>
        <p:txBody>
          <a:bodyPr/>
          <a:lstStyle/>
          <a:p>
            <a:fld id="{FDF23CDD-1B62-0041-951F-ED3192A221AD}" type="slidenum">
              <a:rPr lang="en-US" smtClean="0"/>
              <a:t>‹#›</a:t>
            </a:fld>
            <a:endParaRPr lang="en-US"/>
          </a:p>
        </p:txBody>
      </p:sp>
    </p:spTree>
    <p:extLst>
      <p:ext uri="{BB962C8B-B14F-4D97-AF65-F5344CB8AC3E}">
        <p14:creationId xmlns:p14="http://schemas.microsoft.com/office/powerpoint/2010/main" val="258175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20E74-8DF5-51E8-629E-B38756724E3A}"/>
              </a:ext>
            </a:extLst>
          </p:cNvPr>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805CAECB-1FB5-880F-8B1C-DA8DAA3B13EE}"/>
              </a:ext>
            </a:extLst>
          </p:cNvPr>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D85AEA-2AA9-7CCF-1595-A035ABC55A62}"/>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EBF85D64-B882-BD4B-BA75-6D1152EA7865}" type="datetimeFigureOut">
              <a:rPr lang="en-US" smtClean="0"/>
              <a:pPr/>
              <a:t>7/10/23</a:t>
            </a:fld>
            <a:endParaRPr lang="en-US"/>
          </a:p>
        </p:txBody>
      </p:sp>
      <p:sp>
        <p:nvSpPr>
          <p:cNvPr id="5" name="Footer Placeholder 4">
            <a:extLst>
              <a:ext uri="{FF2B5EF4-FFF2-40B4-BE49-F238E27FC236}">
                <a16:creationId xmlns:a16="http://schemas.microsoft.com/office/drawing/2014/main" id="{F113F651-2CB0-443D-AEC4-0DBF68925B52}"/>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5211F641-BF3E-613A-7422-12A2A974B095}"/>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33D73549-7B94-5A42-99C7-749A08845C73}" type="slidenum">
              <a:rPr lang="en-US" smtClean="0"/>
              <a:pPr/>
              <a:t>‹#›</a:t>
            </a:fld>
            <a:endParaRPr lang="en-US"/>
          </a:p>
        </p:txBody>
      </p:sp>
    </p:spTree>
    <p:extLst>
      <p:ext uri="{BB962C8B-B14F-4D97-AF65-F5344CB8AC3E}">
        <p14:creationId xmlns:p14="http://schemas.microsoft.com/office/powerpoint/2010/main" val="8705958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2364F-FBAC-F303-2459-D54E9AE35F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68B0BA7-C5E0-9A65-5F6C-019DC52F22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6FBDAE-5C01-7669-7C32-69DCEEA53C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695F46-DFFB-1826-A129-4BC9F92EC14D}"/>
              </a:ext>
            </a:extLst>
          </p:cNvPr>
          <p:cNvSpPr>
            <a:spLocks noGrp="1"/>
          </p:cNvSpPr>
          <p:nvPr>
            <p:ph type="dt" sz="half" idx="10"/>
          </p:nvPr>
        </p:nvSpPr>
        <p:spPr/>
        <p:txBody>
          <a:bodyPr/>
          <a:lstStyle/>
          <a:p>
            <a:fld id="{EDADB732-EEBF-7A4D-A8DA-7ECD86289949}" type="datetimeFigureOut">
              <a:rPr lang="en-US" smtClean="0"/>
              <a:t>7/10/23</a:t>
            </a:fld>
            <a:endParaRPr lang="en-US"/>
          </a:p>
        </p:txBody>
      </p:sp>
      <p:sp>
        <p:nvSpPr>
          <p:cNvPr id="6" name="Footer Placeholder 5">
            <a:extLst>
              <a:ext uri="{FF2B5EF4-FFF2-40B4-BE49-F238E27FC236}">
                <a16:creationId xmlns:a16="http://schemas.microsoft.com/office/drawing/2014/main" id="{A3AF12DF-5FD8-A5CB-DA51-2C2F4D4B7A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0FC665-3186-1649-278C-533E5CC1ADF9}"/>
              </a:ext>
            </a:extLst>
          </p:cNvPr>
          <p:cNvSpPr>
            <a:spLocks noGrp="1"/>
          </p:cNvSpPr>
          <p:nvPr>
            <p:ph type="sldNum" sz="quarter" idx="12"/>
          </p:nvPr>
        </p:nvSpPr>
        <p:spPr/>
        <p:txBody>
          <a:bodyPr/>
          <a:lstStyle/>
          <a:p>
            <a:fld id="{FDF23CDD-1B62-0041-951F-ED3192A221AD}" type="slidenum">
              <a:rPr lang="en-US" smtClean="0"/>
              <a:t>‹#›</a:t>
            </a:fld>
            <a:endParaRPr lang="en-US"/>
          </a:p>
        </p:txBody>
      </p:sp>
    </p:spTree>
    <p:extLst>
      <p:ext uri="{BB962C8B-B14F-4D97-AF65-F5344CB8AC3E}">
        <p14:creationId xmlns:p14="http://schemas.microsoft.com/office/powerpoint/2010/main" val="40324305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8C03E-66AA-C541-C4F2-F1B14B386F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3635DE-35A3-BD7D-D55D-E2CE6109C7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40F475-AB50-4830-EE21-4FF990AE5B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DC89B-F969-6929-3FAE-A9C69FE26E19}"/>
              </a:ext>
            </a:extLst>
          </p:cNvPr>
          <p:cNvSpPr>
            <a:spLocks noGrp="1"/>
          </p:cNvSpPr>
          <p:nvPr>
            <p:ph type="dt" sz="half" idx="10"/>
          </p:nvPr>
        </p:nvSpPr>
        <p:spPr/>
        <p:txBody>
          <a:bodyPr/>
          <a:lstStyle/>
          <a:p>
            <a:fld id="{EDADB732-EEBF-7A4D-A8DA-7ECD86289949}" type="datetimeFigureOut">
              <a:rPr lang="en-US" smtClean="0"/>
              <a:t>7/10/23</a:t>
            </a:fld>
            <a:endParaRPr lang="en-US"/>
          </a:p>
        </p:txBody>
      </p:sp>
      <p:sp>
        <p:nvSpPr>
          <p:cNvPr id="6" name="Footer Placeholder 5">
            <a:extLst>
              <a:ext uri="{FF2B5EF4-FFF2-40B4-BE49-F238E27FC236}">
                <a16:creationId xmlns:a16="http://schemas.microsoft.com/office/drawing/2014/main" id="{C0CBEAAA-EE10-0E5D-8223-6F687D1136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244203-6A6F-EE86-94DB-C39A6AF6AA96}"/>
              </a:ext>
            </a:extLst>
          </p:cNvPr>
          <p:cNvSpPr>
            <a:spLocks noGrp="1"/>
          </p:cNvSpPr>
          <p:nvPr>
            <p:ph type="sldNum" sz="quarter" idx="12"/>
          </p:nvPr>
        </p:nvSpPr>
        <p:spPr/>
        <p:txBody>
          <a:bodyPr/>
          <a:lstStyle/>
          <a:p>
            <a:fld id="{FDF23CDD-1B62-0041-951F-ED3192A221AD}" type="slidenum">
              <a:rPr lang="en-US" smtClean="0"/>
              <a:t>‹#›</a:t>
            </a:fld>
            <a:endParaRPr lang="en-US"/>
          </a:p>
        </p:txBody>
      </p:sp>
    </p:spTree>
    <p:extLst>
      <p:ext uri="{BB962C8B-B14F-4D97-AF65-F5344CB8AC3E}">
        <p14:creationId xmlns:p14="http://schemas.microsoft.com/office/powerpoint/2010/main" val="31744001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76CE5-532D-5132-69EB-1B50B47670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8E26B7-EF61-18A1-DACF-8F32F9576F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80A7C6-44E1-A3B3-7E74-74BE723BBADA}"/>
              </a:ext>
            </a:extLst>
          </p:cNvPr>
          <p:cNvSpPr>
            <a:spLocks noGrp="1"/>
          </p:cNvSpPr>
          <p:nvPr>
            <p:ph type="dt" sz="half" idx="10"/>
          </p:nvPr>
        </p:nvSpPr>
        <p:spPr/>
        <p:txBody>
          <a:bodyPr/>
          <a:lstStyle/>
          <a:p>
            <a:fld id="{EDADB732-EEBF-7A4D-A8DA-7ECD86289949}" type="datetimeFigureOut">
              <a:rPr lang="en-US" smtClean="0"/>
              <a:t>7/10/23</a:t>
            </a:fld>
            <a:endParaRPr lang="en-US"/>
          </a:p>
        </p:txBody>
      </p:sp>
      <p:sp>
        <p:nvSpPr>
          <p:cNvPr id="5" name="Footer Placeholder 4">
            <a:extLst>
              <a:ext uri="{FF2B5EF4-FFF2-40B4-BE49-F238E27FC236}">
                <a16:creationId xmlns:a16="http://schemas.microsoft.com/office/drawing/2014/main" id="{198438AD-2F1B-BCAD-A036-17029C4E84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F93F74-8616-B66C-84BE-D1ADE9575158}"/>
              </a:ext>
            </a:extLst>
          </p:cNvPr>
          <p:cNvSpPr>
            <a:spLocks noGrp="1"/>
          </p:cNvSpPr>
          <p:nvPr>
            <p:ph type="sldNum" sz="quarter" idx="12"/>
          </p:nvPr>
        </p:nvSpPr>
        <p:spPr/>
        <p:txBody>
          <a:bodyPr/>
          <a:lstStyle/>
          <a:p>
            <a:fld id="{FDF23CDD-1B62-0041-951F-ED3192A221AD}" type="slidenum">
              <a:rPr lang="en-US" smtClean="0"/>
              <a:t>‹#›</a:t>
            </a:fld>
            <a:endParaRPr lang="en-US"/>
          </a:p>
        </p:txBody>
      </p:sp>
    </p:spTree>
    <p:extLst>
      <p:ext uri="{BB962C8B-B14F-4D97-AF65-F5344CB8AC3E}">
        <p14:creationId xmlns:p14="http://schemas.microsoft.com/office/powerpoint/2010/main" val="4566090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6C9AF7-A31F-D8C4-9DF6-AE0C5B0063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0CF0C7-A5EE-EE46-2B3E-31FBFC23D2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C3B67F-2D9B-BF16-09C8-26B9A6375FB0}"/>
              </a:ext>
            </a:extLst>
          </p:cNvPr>
          <p:cNvSpPr>
            <a:spLocks noGrp="1"/>
          </p:cNvSpPr>
          <p:nvPr>
            <p:ph type="dt" sz="half" idx="10"/>
          </p:nvPr>
        </p:nvSpPr>
        <p:spPr/>
        <p:txBody>
          <a:bodyPr/>
          <a:lstStyle/>
          <a:p>
            <a:fld id="{EDADB732-EEBF-7A4D-A8DA-7ECD86289949}" type="datetimeFigureOut">
              <a:rPr lang="en-US" smtClean="0"/>
              <a:t>7/10/23</a:t>
            </a:fld>
            <a:endParaRPr lang="en-US"/>
          </a:p>
        </p:txBody>
      </p:sp>
      <p:sp>
        <p:nvSpPr>
          <p:cNvPr id="5" name="Footer Placeholder 4">
            <a:extLst>
              <a:ext uri="{FF2B5EF4-FFF2-40B4-BE49-F238E27FC236}">
                <a16:creationId xmlns:a16="http://schemas.microsoft.com/office/drawing/2014/main" id="{4019ECBD-8276-4EB0-B803-293CDC9CB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F081DC-36E1-21FE-C134-C7E12E8334B7}"/>
              </a:ext>
            </a:extLst>
          </p:cNvPr>
          <p:cNvSpPr>
            <a:spLocks noGrp="1"/>
          </p:cNvSpPr>
          <p:nvPr>
            <p:ph type="sldNum" sz="quarter" idx="12"/>
          </p:nvPr>
        </p:nvSpPr>
        <p:spPr/>
        <p:txBody>
          <a:bodyPr/>
          <a:lstStyle/>
          <a:p>
            <a:fld id="{FDF23CDD-1B62-0041-951F-ED3192A221AD}" type="slidenum">
              <a:rPr lang="en-US" smtClean="0"/>
              <a:t>‹#›</a:t>
            </a:fld>
            <a:endParaRPr lang="en-US"/>
          </a:p>
        </p:txBody>
      </p:sp>
    </p:spTree>
    <p:extLst>
      <p:ext uri="{BB962C8B-B14F-4D97-AF65-F5344CB8AC3E}">
        <p14:creationId xmlns:p14="http://schemas.microsoft.com/office/powerpoint/2010/main" val="3304273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6DD69-8E5E-C46E-240F-6332280FFC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F9ADB5-8DE9-071D-7934-39F18A0659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2FCA2E-E72C-993C-53A0-CFE039F7886F}"/>
              </a:ext>
            </a:extLst>
          </p:cNvPr>
          <p:cNvSpPr>
            <a:spLocks noGrp="1"/>
          </p:cNvSpPr>
          <p:nvPr>
            <p:ph type="dt" sz="half" idx="10"/>
          </p:nvPr>
        </p:nvSpPr>
        <p:spPr/>
        <p:txBody>
          <a:bodyPr/>
          <a:lstStyle/>
          <a:p>
            <a:fld id="{EBF85D64-B882-BD4B-BA75-6D1152EA7865}" type="datetimeFigureOut">
              <a:rPr lang="en-US" smtClean="0"/>
              <a:t>7/10/23</a:t>
            </a:fld>
            <a:endParaRPr lang="en-US"/>
          </a:p>
        </p:txBody>
      </p:sp>
      <p:sp>
        <p:nvSpPr>
          <p:cNvPr id="5" name="Footer Placeholder 4">
            <a:extLst>
              <a:ext uri="{FF2B5EF4-FFF2-40B4-BE49-F238E27FC236}">
                <a16:creationId xmlns:a16="http://schemas.microsoft.com/office/drawing/2014/main" id="{A88F1860-F38D-2EDC-CB47-294C13E60E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31184D-5D82-F9C4-39B6-CCD97A208D3A}"/>
              </a:ext>
            </a:extLst>
          </p:cNvPr>
          <p:cNvSpPr>
            <a:spLocks noGrp="1"/>
          </p:cNvSpPr>
          <p:nvPr>
            <p:ph type="sldNum" sz="quarter" idx="12"/>
          </p:nvPr>
        </p:nvSpPr>
        <p:spPr/>
        <p:txBody>
          <a:bodyPr/>
          <a:lstStyle/>
          <a:p>
            <a:fld id="{33D73549-7B94-5A42-99C7-749A08845C73}" type="slidenum">
              <a:rPr lang="en-US" smtClean="0"/>
              <a:t>‹#›</a:t>
            </a:fld>
            <a:endParaRPr lang="en-US"/>
          </a:p>
        </p:txBody>
      </p:sp>
    </p:spTree>
    <p:extLst>
      <p:ext uri="{BB962C8B-B14F-4D97-AF65-F5344CB8AC3E}">
        <p14:creationId xmlns:p14="http://schemas.microsoft.com/office/powerpoint/2010/main" val="2294300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849A8-9D60-F66E-557C-0EBB6DD97D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E2E2A8-90C0-9B92-2FA6-ED1DF55327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816C3AF-A006-BAB7-A584-9C7FFE0DE3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496B81-4405-78FF-1E3F-B91AAF64BD48}"/>
              </a:ext>
            </a:extLst>
          </p:cNvPr>
          <p:cNvSpPr>
            <a:spLocks noGrp="1"/>
          </p:cNvSpPr>
          <p:nvPr>
            <p:ph type="dt" sz="half" idx="10"/>
          </p:nvPr>
        </p:nvSpPr>
        <p:spPr/>
        <p:txBody>
          <a:bodyPr/>
          <a:lstStyle/>
          <a:p>
            <a:fld id="{EBF85D64-B882-BD4B-BA75-6D1152EA7865}" type="datetimeFigureOut">
              <a:rPr lang="en-US" smtClean="0"/>
              <a:t>7/10/23</a:t>
            </a:fld>
            <a:endParaRPr lang="en-US"/>
          </a:p>
        </p:txBody>
      </p:sp>
      <p:sp>
        <p:nvSpPr>
          <p:cNvPr id="6" name="Footer Placeholder 5">
            <a:extLst>
              <a:ext uri="{FF2B5EF4-FFF2-40B4-BE49-F238E27FC236}">
                <a16:creationId xmlns:a16="http://schemas.microsoft.com/office/drawing/2014/main" id="{FCF4CE84-4FBB-E238-8E18-998DB0290B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1DE4BC-1064-83FB-1B22-345283D5FCEE}"/>
              </a:ext>
            </a:extLst>
          </p:cNvPr>
          <p:cNvSpPr>
            <a:spLocks noGrp="1"/>
          </p:cNvSpPr>
          <p:nvPr>
            <p:ph type="sldNum" sz="quarter" idx="12"/>
          </p:nvPr>
        </p:nvSpPr>
        <p:spPr/>
        <p:txBody>
          <a:bodyPr/>
          <a:lstStyle/>
          <a:p>
            <a:fld id="{33D73549-7B94-5A42-99C7-749A08845C73}" type="slidenum">
              <a:rPr lang="en-US" smtClean="0"/>
              <a:t>‹#›</a:t>
            </a:fld>
            <a:endParaRPr lang="en-US"/>
          </a:p>
        </p:txBody>
      </p:sp>
    </p:spTree>
    <p:extLst>
      <p:ext uri="{BB962C8B-B14F-4D97-AF65-F5344CB8AC3E}">
        <p14:creationId xmlns:p14="http://schemas.microsoft.com/office/powerpoint/2010/main" val="2746243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C2C06-FE54-6831-23DD-B803662A0A9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F6DC48C-8564-A05E-70DA-755B11F3D0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FDBF03-CE2D-28B5-1015-35750015ED4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8381C6-E876-279C-5B2E-8AADB70159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4B663FA-8C7D-C8C4-331F-857EA53037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7D37560-EA8E-09E3-6DEB-964CC2FE3564}"/>
              </a:ext>
            </a:extLst>
          </p:cNvPr>
          <p:cNvSpPr>
            <a:spLocks noGrp="1"/>
          </p:cNvSpPr>
          <p:nvPr>
            <p:ph type="dt" sz="half" idx="10"/>
          </p:nvPr>
        </p:nvSpPr>
        <p:spPr/>
        <p:txBody>
          <a:bodyPr/>
          <a:lstStyle/>
          <a:p>
            <a:fld id="{EBF85D64-B882-BD4B-BA75-6D1152EA7865}" type="datetimeFigureOut">
              <a:rPr lang="en-US" smtClean="0"/>
              <a:t>7/10/23</a:t>
            </a:fld>
            <a:endParaRPr lang="en-US"/>
          </a:p>
        </p:txBody>
      </p:sp>
      <p:sp>
        <p:nvSpPr>
          <p:cNvPr id="8" name="Footer Placeholder 7">
            <a:extLst>
              <a:ext uri="{FF2B5EF4-FFF2-40B4-BE49-F238E27FC236}">
                <a16:creationId xmlns:a16="http://schemas.microsoft.com/office/drawing/2014/main" id="{261D88CB-01DE-FB3D-6EDF-1C9BE213F3B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B3674E7-0536-78A3-0D68-8F9585EB2DB6}"/>
              </a:ext>
            </a:extLst>
          </p:cNvPr>
          <p:cNvSpPr>
            <a:spLocks noGrp="1"/>
          </p:cNvSpPr>
          <p:nvPr>
            <p:ph type="sldNum" sz="quarter" idx="12"/>
          </p:nvPr>
        </p:nvSpPr>
        <p:spPr/>
        <p:txBody>
          <a:bodyPr/>
          <a:lstStyle/>
          <a:p>
            <a:fld id="{33D73549-7B94-5A42-99C7-749A08845C73}" type="slidenum">
              <a:rPr lang="en-US" smtClean="0"/>
              <a:t>‹#›</a:t>
            </a:fld>
            <a:endParaRPr lang="en-US"/>
          </a:p>
        </p:txBody>
      </p:sp>
    </p:spTree>
    <p:extLst>
      <p:ext uri="{BB962C8B-B14F-4D97-AF65-F5344CB8AC3E}">
        <p14:creationId xmlns:p14="http://schemas.microsoft.com/office/powerpoint/2010/main" val="3932810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EE8BF-9763-EF62-2ED9-3353A3279F8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8C1FEC4-A833-FB84-06A4-1F80DEAE078B}"/>
              </a:ext>
            </a:extLst>
          </p:cNvPr>
          <p:cNvSpPr>
            <a:spLocks noGrp="1"/>
          </p:cNvSpPr>
          <p:nvPr>
            <p:ph type="dt" sz="half" idx="10"/>
          </p:nvPr>
        </p:nvSpPr>
        <p:spPr/>
        <p:txBody>
          <a:bodyPr/>
          <a:lstStyle/>
          <a:p>
            <a:fld id="{EBF85D64-B882-BD4B-BA75-6D1152EA7865}" type="datetimeFigureOut">
              <a:rPr lang="en-US" smtClean="0"/>
              <a:t>7/10/23</a:t>
            </a:fld>
            <a:endParaRPr lang="en-US"/>
          </a:p>
        </p:txBody>
      </p:sp>
      <p:sp>
        <p:nvSpPr>
          <p:cNvPr id="4" name="Footer Placeholder 3">
            <a:extLst>
              <a:ext uri="{FF2B5EF4-FFF2-40B4-BE49-F238E27FC236}">
                <a16:creationId xmlns:a16="http://schemas.microsoft.com/office/drawing/2014/main" id="{C6CF221C-266B-5EF2-EBCC-07A9B31239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063F182-455A-606F-C8D5-16FAC7FC3F4D}"/>
              </a:ext>
            </a:extLst>
          </p:cNvPr>
          <p:cNvSpPr>
            <a:spLocks noGrp="1"/>
          </p:cNvSpPr>
          <p:nvPr>
            <p:ph type="sldNum" sz="quarter" idx="12"/>
          </p:nvPr>
        </p:nvSpPr>
        <p:spPr/>
        <p:txBody>
          <a:bodyPr/>
          <a:lstStyle/>
          <a:p>
            <a:fld id="{33D73549-7B94-5A42-99C7-749A08845C73}" type="slidenum">
              <a:rPr lang="en-US" smtClean="0"/>
              <a:t>‹#›</a:t>
            </a:fld>
            <a:endParaRPr lang="en-US"/>
          </a:p>
        </p:txBody>
      </p:sp>
    </p:spTree>
    <p:extLst>
      <p:ext uri="{BB962C8B-B14F-4D97-AF65-F5344CB8AC3E}">
        <p14:creationId xmlns:p14="http://schemas.microsoft.com/office/powerpoint/2010/main" val="2161172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182A62-BCD6-9111-2DB3-64EAFB9050C5}"/>
              </a:ext>
            </a:extLst>
          </p:cNvPr>
          <p:cNvSpPr>
            <a:spLocks noGrp="1"/>
          </p:cNvSpPr>
          <p:nvPr>
            <p:ph type="dt" sz="half" idx="10"/>
          </p:nvPr>
        </p:nvSpPr>
        <p:spPr/>
        <p:txBody>
          <a:bodyPr/>
          <a:lstStyle/>
          <a:p>
            <a:fld id="{EBF85D64-B882-BD4B-BA75-6D1152EA7865}" type="datetimeFigureOut">
              <a:rPr lang="en-US" smtClean="0"/>
              <a:t>7/10/23</a:t>
            </a:fld>
            <a:endParaRPr lang="en-US"/>
          </a:p>
        </p:txBody>
      </p:sp>
      <p:sp>
        <p:nvSpPr>
          <p:cNvPr id="3" name="Footer Placeholder 2">
            <a:extLst>
              <a:ext uri="{FF2B5EF4-FFF2-40B4-BE49-F238E27FC236}">
                <a16:creationId xmlns:a16="http://schemas.microsoft.com/office/drawing/2014/main" id="{ED610DC2-D0E6-15E4-3877-01A17F8B603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34F484A-FB3A-F37C-E52D-B9152EDA2107}"/>
              </a:ext>
            </a:extLst>
          </p:cNvPr>
          <p:cNvSpPr>
            <a:spLocks noGrp="1"/>
          </p:cNvSpPr>
          <p:nvPr>
            <p:ph type="sldNum" sz="quarter" idx="12"/>
          </p:nvPr>
        </p:nvSpPr>
        <p:spPr/>
        <p:txBody>
          <a:bodyPr/>
          <a:lstStyle/>
          <a:p>
            <a:fld id="{33D73549-7B94-5A42-99C7-749A08845C73}" type="slidenum">
              <a:rPr lang="en-US" smtClean="0"/>
              <a:t>‹#›</a:t>
            </a:fld>
            <a:endParaRPr lang="en-US"/>
          </a:p>
        </p:txBody>
      </p:sp>
    </p:spTree>
    <p:extLst>
      <p:ext uri="{BB962C8B-B14F-4D97-AF65-F5344CB8AC3E}">
        <p14:creationId xmlns:p14="http://schemas.microsoft.com/office/powerpoint/2010/main" val="176494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E74DE-1D6C-4801-3371-5614989A5C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05C639-6B99-8E35-2A26-A5D1659C2E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877FB5E-A392-889C-8370-26B0C46650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9AE7D4-8358-882D-7A4E-038EF7C44254}"/>
              </a:ext>
            </a:extLst>
          </p:cNvPr>
          <p:cNvSpPr>
            <a:spLocks noGrp="1"/>
          </p:cNvSpPr>
          <p:nvPr>
            <p:ph type="dt" sz="half" idx="10"/>
          </p:nvPr>
        </p:nvSpPr>
        <p:spPr/>
        <p:txBody>
          <a:bodyPr/>
          <a:lstStyle/>
          <a:p>
            <a:fld id="{EBF85D64-B882-BD4B-BA75-6D1152EA7865}" type="datetimeFigureOut">
              <a:rPr lang="en-US" smtClean="0"/>
              <a:t>7/10/23</a:t>
            </a:fld>
            <a:endParaRPr lang="en-US"/>
          </a:p>
        </p:txBody>
      </p:sp>
      <p:sp>
        <p:nvSpPr>
          <p:cNvPr id="6" name="Footer Placeholder 5">
            <a:extLst>
              <a:ext uri="{FF2B5EF4-FFF2-40B4-BE49-F238E27FC236}">
                <a16:creationId xmlns:a16="http://schemas.microsoft.com/office/drawing/2014/main" id="{D4F06AD8-1709-4775-FB90-0152226FE1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6466F6-8380-7400-3FA3-1AA86AE153A3}"/>
              </a:ext>
            </a:extLst>
          </p:cNvPr>
          <p:cNvSpPr>
            <a:spLocks noGrp="1"/>
          </p:cNvSpPr>
          <p:nvPr>
            <p:ph type="sldNum" sz="quarter" idx="12"/>
          </p:nvPr>
        </p:nvSpPr>
        <p:spPr/>
        <p:txBody>
          <a:bodyPr/>
          <a:lstStyle/>
          <a:p>
            <a:fld id="{33D73549-7B94-5A42-99C7-749A08845C73}" type="slidenum">
              <a:rPr lang="en-US" smtClean="0"/>
              <a:t>‹#›</a:t>
            </a:fld>
            <a:endParaRPr lang="en-US"/>
          </a:p>
        </p:txBody>
      </p:sp>
    </p:spTree>
    <p:extLst>
      <p:ext uri="{BB962C8B-B14F-4D97-AF65-F5344CB8AC3E}">
        <p14:creationId xmlns:p14="http://schemas.microsoft.com/office/powerpoint/2010/main" val="2279183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1D4EA-9C34-0FC9-2AA0-8026E33355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660DC2-D716-A610-3BA0-98A3CE21C2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9F6EC6-FB88-A772-11C3-B49FC3B1EE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619934-78D9-6729-3A17-15DFD77239AC}"/>
              </a:ext>
            </a:extLst>
          </p:cNvPr>
          <p:cNvSpPr>
            <a:spLocks noGrp="1"/>
          </p:cNvSpPr>
          <p:nvPr>
            <p:ph type="dt" sz="half" idx="10"/>
          </p:nvPr>
        </p:nvSpPr>
        <p:spPr/>
        <p:txBody>
          <a:bodyPr/>
          <a:lstStyle/>
          <a:p>
            <a:fld id="{EBF85D64-B882-BD4B-BA75-6D1152EA7865}" type="datetimeFigureOut">
              <a:rPr lang="en-US" smtClean="0"/>
              <a:t>7/10/23</a:t>
            </a:fld>
            <a:endParaRPr lang="en-US"/>
          </a:p>
        </p:txBody>
      </p:sp>
      <p:sp>
        <p:nvSpPr>
          <p:cNvPr id="6" name="Footer Placeholder 5">
            <a:extLst>
              <a:ext uri="{FF2B5EF4-FFF2-40B4-BE49-F238E27FC236}">
                <a16:creationId xmlns:a16="http://schemas.microsoft.com/office/drawing/2014/main" id="{A7D6F0B2-ADF9-EAEA-67E3-B80EA77C04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45CD60-E288-2812-1610-3DC9F9721EA4}"/>
              </a:ext>
            </a:extLst>
          </p:cNvPr>
          <p:cNvSpPr>
            <a:spLocks noGrp="1"/>
          </p:cNvSpPr>
          <p:nvPr>
            <p:ph type="sldNum" sz="quarter" idx="12"/>
          </p:nvPr>
        </p:nvSpPr>
        <p:spPr/>
        <p:txBody>
          <a:bodyPr/>
          <a:lstStyle/>
          <a:p>
            <a:fld id="{33D73549-7B94-5A42-99C7-749A08845C73}" type="slidenum">
              <a:rPr lang="en-US" smtClean="0"/>
              <a:t>‹#›</a:t>
            </a:fld>
            <a:endParaRPr lang="en-US"/>
          </a:p>
        </p:txBody>
      </p:sp>
    </p:spTree>
    <p:extLst>
      <p:ext uri="{BB962C8B-B14F-4D97-AF65-F5344CB8AC3E}">
        <p14:creationId xmlns:p14="http://schemas.microsoft.com/office/powerpoint/2010/main" val="39988988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6C1890-C296-9F45-DE80-0B3E617940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B984219-D19C-1A06-8D0B-0F64750FAB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35045C-B333-92EF-DF49-717673AA0D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F85D64-B882-BD4B-BA75-6D1152EA7865}" type="datetimeFigureOut">
              <a:rPr lang="en-US" smtClean="0"/>
              <a:t>7/10/23</a:t>
            </a:fld>
            <a:endParaRPr lang="en-US"/>
          </a:p>
        </p:txBody>
      </p:sp>
      <p:sp>
        <p:nvSpPr>
          <p:cNvPr id="5" name="Footer Placeholder 4">
            <a:extLst>
              <a:ext uri="{FF2B5EF4-FFF2-40B4-BE49-F238E27FC236}">
                <a16:creationId xmlns:a16="http://schemas.microsoft.com/office/drawing/2014/main" id="{5C73C17E-22AE-E3AC-2BCC-6D930597CC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E3978E6-856C-3341-8623-536816C609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D73549-7B94-5A42-99C7-749A08845C73}" type="slidenum">
              <a:rPr lang="en-US" smtClean="0"/>
              <a:t>‹#›</a:t>
            </a:fld>
            <a:endParaRPr lang="en-US"/>
          </a:p>
        </p:txBody>
      </p:sp>
    </p:spTree>
    <p:extLst>
      <p:ext uri="{BB962C8B-B14F-4D97-AF65-F5344CB8AC3E}">
        <p14:creationId xmlns:p14="http://schemas.microsoft.com/office/powerpoint/2010/main" val="150780058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749826-6499-BB08-71A5-70967A4EAE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AC76A70-5B37-54C2-AA4A-372E52AD2A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EA0630-7B3D-4268-67C9-4C8F000E10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ADB732-EEBF-7A4D-A8DA-7ECD86289949}" type="datetimeFigureOut">
              <a:rPr lang="en-US" smtClean="0"/>
              <a:t>7/10/23</a:t>
            </a:fld>
            <a:endParaRPr lang="en-US"/>
          </a:p>
        </p:txBody>
      </p:sp>
      <p:sp>
        <p:nvSpPr>
          <p:cNvPr id="5" name="Footer Placeholder 4">
            <a:extLst>
              <a:ext uri="{FF2B5EF4-FFF2-40B4-BE49-F238E27FC236}">
                <a16:creationId xmlns:a16="http://schemas.microsoft.com/office/drawing/2014/main" id="{07560667-9036-930B-9939-9D378D4997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FCBF611-31FA-BBD4-E308-05A120E60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F23CDD-1B62-0041-951F-ED3192A221AD}" type="slidenum">
              <a:rPr lang="en-US" smtClean="0"/>
              <a:t>‹#›</a:t>
            </a:fld>
            <a:endParaRPr lang="en-US"/>
          </a:p>
        </p:txBody>
      </p:sp>
    </p:spTree>
    <p:extLst>
      <p:ext uri="{BB962C8B-B14F-4D97-AF65-F5344CB8AC3E}">
        <p14:creationId xmlns:p14="http://schemas.microsoft.com/office/powerpoint/2010/main" val="21971513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www.ai.gov/wp-content/uploads/2023/01/NAIRR-TF-Final-Report-2023.pdf" TargetMode="External"/><Relationship Id="rId7" Type="http://schemas.openxmlformats.org/officeDocument/2006/relationships/image" Target="../media/image1.emf"/><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hyperlink" Target="https://csis-website-prod.s3.amazonaws.com/s3fs-public/2023-06/230621_Schumer_SAFE_Innovation.pdf" TargetMode="External"/><Relationship Id="rId4" Type="http://schemas.openxmlformats.org/officeDocument/2006/relationships/hyperlink" Target="https://www.whitehouse.gov/wp-content/uploads/2022/10/Blueprint-for-an-AI-Bill-of-Rights.pdf"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emf"/><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www.csis.org/events/sen-chuck-schumer-launches-safe-innovation-ai-age-csis" TargetMode="Externa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www.csis.org/events/sen-chuck-schumer-launches-safe-innovation-ai-age-csis" TargetMode="External"/><Relationship Id="rId5" Type="http://schemas.openxmlformats.org/officeDocument/2006/relationships/image" Target="../media/image1.emf"/><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5.tif"/><Relationship Id="rId13" Type="http://schemas.openxmlformats.org/officeDocument/2006/relationships/image" Target="../media/image1.emf"/><Relationship Id="rId3" Type="http://schemas.openxmlformats.org/officeDocument/2006/relationships/image" Target="../media/image10.png"/><Relationship Id="rId7" Type="http://schemas.openxmlformats.org/officeDocument/2006/relationships/image" Target="../media/image14.jpeg"/><Relationship Id="rId12"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3.tif"/><Relationship Id="rId11" Type="http://schemas.openxmlformats.org/officeDocument/2006/relationships/image" Target="../media/image18.tif"/><Relationship Id="rId5" Type="http://schemas.openxmlformats.org/officeDocument/2006/relationships/image" Target="../media/image12.tif"/><Relationship Id="rId10" Type="http://schemas.openxmlformats.org/officeDocument/2006/relationships/image" Target="../media/image17.jpeg"/><Relationship Id="rId4" Type="http://schemas.openxmlformats.org/officeDocument/2006/relationships/image" Target="../media/image11.png"/><Relationship Id="rId9" Type="http://schemas.openxmlformats.org/officeDocument/2006/relationships/image" Target="../media/image16.t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82572-127C-2D31-6155-02569C5CEE18}"/>
              </a:ext>
            </a:extLst>
          </p:cNvPr>
          <p:cNvSpPr>
            <a:spLocks noGrp="1"/>
          </p:cNvSpPr>
          <p:nvPr>
            <p:ph type="ctrTitle"/>
          </p:nvPr>
        </p:nvSpPr>
        <p:spPr>
          <a:xfrm>
            <a:off x="0" y="2786501"/>
            <a:ext cx="12191999" cy="1655762"/>
          </a:xfrm>
        </p:spPr>
        <p:txBody>
          <a:bodyPr>
            <a:normAutofit/>
          </a:bodyPr>
          <a:lstStyle/>
          <a:p>
            <a:pPr>
              <a:lnSpc>
                <a:spcPct val="100000"/>
              </a:lnSpc>
            </a:pPr>
            <a:r>
              <a:rPr lang="en-US" sz="4800" b="1">
                <a:latin typeface="Arial" panose="020B0604020202020204" pitchFamily="34" charset="0"/>
                <a:cs typeface="Arial" panose="020B0604020202020204" pitchFamily="34" charset="0"/>
              </a:rPr>
              <a:t>National Deep Inference Facility</a:t>
            </a:r>
            <a:br>
              <a:rPr lang="en-US" sz="4800" b="1">
                <a:latin typeface="Arial" panose="020B0604020202020204" pitchFamily="34" charset="0"/>
                <a:cs typeface="Arial" panose="020B0604020202020204" pitchFamily="34" charset="0"/>
              </a:rPr>
            </a:br>
            <a:r>
              <a:rPr lang="en-US" sz="4800" b="1">
                <a:latin typeface="Arial" panose="020B0604020202020204" pitchFamily="34" charset="0"/>
                <a:cs typeface="Arial" panose="020B0604020202020204" pitchFamily="34" charset="0"/>
              </a:rPr>
              <a:t>for Hundred-Billion-Parameter LLMs</a:t>
            </a:r>
          </a:p>
        </p:txBody>
      </p:sp>
      <p:sp>
        <p:nvSpPr>
          <p:cNvPr id="3" name="Subtitle 2">
            <a:extLst>
              <a:ext uri="{FF2B5EF4-FFF2-40B4-BE49-F238E27FC236}">
                <a16:creationId xmlns:a16="http://schemas.microsoft.com/office/drawing/2014/main" id="{0BDD8061-C37E-1447-200D-59424064A136}"/>
              </a:ext>
            </a:extLst>
          </p:cNvPr>
          <p:cNvSpPr>
            <a:spLocks noGrp="1"/>
          </p:cNvSpPr>
          <p:nvPr>
            <p:ph type="subTitle" idx="1"/>
          </p:nvPr>
        </p:nvSpPr>
        <p:spPr>
          <a:xfrm>
            <a:off x="1524000" y="4795837"/>
            <a:ext cx="9144000" cy="1926299"/>
          </a:xfrm>
        </p:spPr>
        <p:txBody>
          <a:bodyPr>
            <a:normAutofit fontScale="92500" lnSpcReduction="20000"/>
          </a:bodyPr>
          <a:lstStyle/>
          <a:p>
            <a:r>
              <a:rPr lang="en-US" dirty="0">
                <a:latin typeface="Arial" panose="020B0604020202020204" pitchFamily="34" charset="0"/>
                <a:cs typeface="Arial" panose="020B0604020202020204" pitchFamily="34" charset="0"/>
              </a:rPr>
              <a:t>Northeastern University</a:t>
            </a:r>
          </a:p>
          <a:p>
            <a:r>
              <a:rPr lang="en-US" b="0" i="0">
                <a:solidFill>
                  <a:srgbClr val="212121"/>
                </a:solidFill>
                <a:effectLst/>
                <a:latin typeface="Arial" panose="020B0604020202020204" pitchFamily="34" charset="0"/>
              </a:rPr>
              <a:t>Proposal </a:t>
            </a:r>
            <a:r>
              <a:rPr lang="en-US" b="0" i="0">
                <a:solidFill>
                  <a:srgbClr val="500050"/>
                </a:solidFill>
                <a:effectLst/>
                <a:latin typeface="Arial" panose="020B0604020202020204" pitchFamily="34" charset="0"/>
              </a:rPr>
              <a:t>2330131</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PI David Bau</a:t>
            </a:r>
          </a:p>
          <a:p>
            <a:r>
              <a:rPr lang="en-US" dirty="0">
                <a:latin typeface="Arial" panose="020B0604020202020204" pitchFamily="34" charset="0"/>
                <a:cs typeface="Arial" panose="020B0604020202020204" pitchFamily="34" charset="0"/>
              </a:rPr>
              <a:t>$18,000,000</a:t>
            </a:r>
          </a:p>
          <a:p>
            <a:r>
              <a:rPr lang="en-US" dirty="0">
                <a:latin typeface="Arial" panose="020B0604020202020204" pitchFamily="34" charset="0"/>
                <a:cs typeface="Arial" panose="020B0604020202020204" pitchFamily="34" charset="0"/>
              </a:rPr>
              <a:t>5 years</a:t>
            </a:r>
          </a:p>
        </p:txBody>
      </p:sp>
      <p:pic>
        <p:nvPicPr>
          <p:cNvPr id="7" name="Picture 6">
            <a:extLst>
              <a:ext uri="{FF2B5EF4-FFF2-40B4-BE49-F238E27FC236}">
                <a16:creationId xmlns:a16="http://schemas.microsoft.com/office/drawing/2014/main" id="{C603FD97-4378-8306-B2D2-0FA56E940EA3}"/>
              </a:ext>
            </a:extLst>
          </p:cNvPr>
          <p:cNvPicPr>
            <a:picLocks noChangeAspect="1"/>
          </p:cNvPicPr>
          <p:nvPr/>
        </p:nvPicPr>
        <p:blipFill rotWithShape="1">
          <a:blip r:embed="rId3"/>
          <a:srcRect l="17865" r="17689"/>
          <a:stretch/>
        </p:blipFill>
        <p:spPr>
          <a:xfrm>
            <a:off x="4177862" y="506627"/>
            <a:ext cx="3846786" cy="2387600"/>
          </a:xfrm>
          <a:prstGeom prst="rect">
            <a:avLst/>
          </a:prstGeom>
        </p:spPr>
      </p:pic>
      <p:grpSp>
        <p:nvGrpSpPr>
          <p:cNvPr id="20" name="Group 19">
            <a:extLst>
              <a:ext uri="{FF2B5EF4-FFF2-40B4-BE49-F238E27FC236}">
                <a16:creationId xmlns:a16="http://schemas.microsoft.com/office/drawing/2014/main" id="{881315AF-0F98-2133-0696-E41F5B333AF0}"/>
              </a:ext>
            </a:extLst>
          </p:cNvPr>
          <p:cNvGrpSpPr/>
          <p:nvPr/>
        </p:nvGrpSpPr>
        <p:grpSpPr>
          <a:xfrm>
            <a:off x="8592233" y="677917"/>
            <a:ext cx="1715769" cy="1384954"/>
            <a:chOff x="131267" y="140278"/>
            <a:chExt cx="1715769" cy="1384954"/>
          </a:xfrm>
        </p:grpSpPr>
        <p:sp>
          <p:nvSpPr>
            <p:cNvPr id="5" name="Google Shape;167;p24">
              <a:extLst>
                <a:ext uri="{FF2B5EF4-FFF2-40B4-BE49-F238E27FC236}">
                  <a16:creationId xmlns:a16="http://schemas.microsoft.com/office/drawing/2014/main" id="{57744534-BDCD-6D13-87FA-9C9B8D09DC27}"/>
                </a:ext>
              </a:extLst>
            </p:cNvPr>
            <p:cNvSpPr/>
            <p:nvPr/>
          </p:nvSpPr>
          <p:spPr>
            <a:xfrm>
              <a:off x="930482" y="828189"/>
              <a:ext cx="58669" cy="58669"/>
            </a:xfrm>
            <a:prstGeom prst="ellipse">
              <a:avLst/>
            </a:prstGeom>
            <a:solidFill>
              <a:srgbClr val="FFC000"/>
            </a:solidFill>
            <a:ln w="28575" cap="flat" cmpd="sng">
              <a:solidFill>
                <a:schemeClr val="bg1">
                  <a:lumMod val="50000"/>
                </a:schemeClr>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bg1">
                    <a:lumMod val="50000"/>
                  </a:schemeClr>
                </a:solidFill>
                <a:latin typeface="Calibri"/>
                <a:ea typeface="Calibri"/>
                <a:cs typeface="Calibri"/>
                <a:sym typeface="Calibri"/>
              </a:endParaRPr>
            </a:p>
          </p:txBody>
        </p:sp>
        <p:sp>
          <p:nvSpPr>
            <p:cNvPr id="6" name="Google Shape;168;p24">
              <a:extLst>
                <a:ext uri="{FF2B5EF4-FFF2-40B4-BE49-F238E27FC236}">
                  <a16:creationId xmlns:a16="http://schemas.microsoft.com/office/drawing/2014/main" id="{5B5D75B9-3286-C983-CAA5-CBC970618694}"/>
                </a:ext>
              </a:extLst>
            </p:cNvPr>
            <p:cNvSpPr txBox="1"/>
            <p:nvPr/>
          </p:nvSpPr>
          <p:spPr>
            <a:xfrm>
              <a:off x="131267" y="140278"/>
              <a:ext cx="1715769" cy="1384954"/>
            </a:xfrm>
            <a:prstGeom prst="rect">
              <a:avLst/>
            </a:prstGeom>
            <a:noFill/>
            <a:ln>
              <a:noFill/>
            </a:ln>
          </p:spPr>
          <p:txBody>
            <a:bodyPr spcFirstLastPara="1" wrap="square" lIns="91433" tIns="45700" rIns="91433" bIns="45700" anchor="t" anchorCtr="0">
              <a:spAutoFit/>
            </a:bodyPr>
            <a:lstStyle/>
            <a:p>
              <a:pPr algn="ctr">
                <a:lnSpc>
                  <a:spcPct val="150000"/>
                </a:lnSpc>
              </a:pPr>
              <a:r>
                <a:rPr lang="en-US" sz="2800" err="1">
                  <a:solidFill>
                    <a:schemeClr val="bg1">
                      <a:lumMod val="50000"/>
                    </a:schemeClr>
                  </a:solidFill>
                  <a:latin typeface="Palatino"/>
                  <a:ea typeface="Palatino"/>
                  <a:cs typeface="Palatino"/>
                  <a:sym typeface="Palatino"/>
                </a:rPr>
                <a:t>Alexnet</a:t>
              </a:r>
              <a:br>
                <a:rPr lang="en-US" sz="2800">
                  <a:solidFill>
                    <a:schemeClr val="bg1">
                      <a:lumMod val="50000"/>
                    </a:schemeClr>
                  </a:solidFill>
                  <a:latin typeface="Palatino"/>
                  <a:ea typeface="Palatino"/>
                  <a:cs typeface="Palatino"/>
                  <a:sym typeface="Palatino"/>
                </a:rPr>
              </a:br>
              <a:r>
                <a:rPr lang="en-US" sz="2800">
                  <a:solidFill>
                    <a:schemeClr val="bg1">
                      <a:lumMod val="50000"/>
                    </a:schemeClr>
                  </a:solidFill>
                  <a:latin typeface="Palatino"/>
                  <a:ea typeface="Palatino"/>
                  <a:cs typeface="Palatino"/>
                  <a:sym typeface="Palatino"/>
                </a:rPr>
                <a:t>2012</a:t>
              </a:r>
              <a:endParaRPr sz="1467">
                <a:solidFill>
                  <a:schemeClr val="bg1">
                    <a:lumMod val="50000"/>
                  </a:schemeClr>
                </a:solidFill>
              </a:endParaRPr>
            </a:p>
          </p:txBody>
        </p:sp>
      </p:grpSp>
      <p:grpSp>
        <p:nvGrpSpPr>
          <p:cNvPr id="18" name="Group 17">
            <a:extLst>
              <a:ext uri="{FF2B5EF4-FFF2-40B4-BE49-F238E27FC236}">
                <a16:creationId xmlns:a16="http://schemas.microsoft.com/office/drawing/2014/main" id="{7D1B46C2-D350-CD31-C4A0-5DE8EB1D97AA}"/>
              </a:ext>
            </a:extLst>
          </p:cNvPr>
          <p:cNvGrpSpPr/>
          <p:nvPr/>
        </p:nvGrpSpPr>
        <p:grpSpPr>
          <a:xfrm>
            <a:off x="-349950" y="4795838"/>
            <a:ext cx="3211547" cy="3211547"/>
            <a:chOff x="4519669" y="215915"/>
            <a:chExt cx="3211547" cy="3211547"/>
          </a:xfrm>
        </p:grpSpPr>
        <p:sp>
          <p:nvSpPr>
            <p:cNvPr id="9" name="Google Shape;170;p24">
              <a:extLst>
                <a:ext uri="{FF2B5EF4-FFF2-40B4-BE49-F238E27FC236}">
                  <a16:creationId xmlns:a16="http://schemas.microsoft.com/office/drawing/2014/main" id="{9F52BF43-3092-C896-ED12-C57A59CC5F6F}"/>
                </a:ext>
              </a:extLst>
            </p:cNvPr>
            <p:cNvSpPr/>
            <p:nvPr/>
          </p:nvSpPr>
          <p:spPr>
            <a:xfrm>
              <a:off x="4519669" y="215915"/>
              <a:ext cx="3211547" cy="3211547"/>
            </a:xfrm>
            <a:prstGeom prst="ellipse">
              <a:avLst/>
            </a:prstGeom>
            <a:solidFill>
              <a:srgbClr val="A8D08C">
                <a:alpha val="50313"/>
              </a:srgbClr>
            </a:solidFill>
            <a:ln w="28575" cap="flat" cmpd="sng">
              <a:solidFill>
                <a:schemeClr val="bg1">
                  <a:lumMod val="50000"/>
                </a:schemeClr>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bg1">
                    <a:lumMod val="50000"/>
                  </a:schemeClr>
                </a:solidFill>
                <a:latin typeface="Calibri"/>
                <a:ea typeface="Calibri"/>
                <a:cs typeface="Calibri"/>
                <a:sym typeface="Calibri"/>
              </a:endParaRPr>
            </a:p>
          </p:txBody>
        </p:sp>
        <p:sp>
          <p:nvSpPr>
            <p:cNvPr id="10" name="Google Shape;171;p24">
              <a:extLst>
                <a:ext uri="{FF2B5EF4-FFF2-40B4-BE49-F238E27FC236}">
                  <a16:creationId xmlns:a16="http://schemas.microsoft.com/office/drawing/2014/main" id="{7337954F-F6F5-8DDF-B5BC-AEDE56F0F5C3}"/>
                </a:ext>
              </a:extLst>
            </p:cNvPr>
            <p:cNvSpPr txBox="1"/>
            <p:nvPr/>
          </p:nvSpPr>
          <p:spPr>
            <a:xfrm>
              <a:off x="4879667" y="1122024"/>
              <a:ext cx="2491550" cy="954067"/>
            </a:xfrm>
            <a:prstGeom prst="rect">
              <a:avLst/>
            </a:prstGeom>
            <a:noFill/>
            <a:ln>
              <a:noFill/>
            </a:ln>
          </p:spPr>
          <p:txBody>
            <a:bodyPr spcFirstLastPara="1" wrap="square" lIns="91433" tIns="45700" rIns="91433" bIns="45700" anchor="t" anchorCtr="0">
              <a:spAutoFit/>
            </a:bodyPr>
            <a:lstStyle/>
            <a:p>
              <a:pPr algn="ctr"/>
              <a:r>
                <a:rPr lang="en-US" sz="2800">
                  <a:solidFill>
                    <a:schemeClr val="bg1">
                      <a:lumMod val="50000"/>
                    </a:schemeClr>
                  </a:solidFill>
                  <a:latin typeface="Palatino"/>
                  <a:ea typeface="Palatino"/>
                  <a:cs typeface="Palatino"/>
                  <a:sym typeface="Palatino"/>
                </a:rPr>
                <a:t>GPT-3/Bloom</a:t>
              </a:r>
              <a:br>
                <a:rPr lang="en-US" sz="2800">
                  <a:solidFill>
                    <a:schemeClr val="bg1">
                      <a:lumMod val="50000"/>
                    </a:schemeClr>
                  </a:solidFill>
                  <a:latin typeface="Palatino"/>
                  <a:ea typeface="Palatino"/>
                  <a:cs typeface="Palatino"/>
                  <a:sym typeface="Palatino"/>
                </a:rPr>
              </a:br>
              <a:r>
                <a:rPr lang="en-US" sz="2800">
                  <a:solidFill>
                    <a:schemeClr val="bg1">
                      <a:lumMod val="50000"/>
                    </a:schemeClr>
                  </a:solidFill>
                  <a:latin typeface="Palatino"/>
                  <a:ea typeface="Palatino"/>
                  <a:cs typeface="Palatino"/>
                  <a:sym typeface="Palatino"/>
                </a:rPr>
                <a:t>2020</a:t>
              </a:r>
              <a:endParaRPr sz="1467">
                <a:solidFill>
                  <a:schemeClr val="bg1">
                    <a:lumMod val="50000"/>
                  </a:schemeClr>
                </a:solidFill>
              </a:endParaRPr>
            </a:p>
          </p:txBody>
        </p:sp>
      </p:grpSp>
      <p:grpSp>
        <p:nvGrpSpPr>
          <p:cNvPr id="19" name="Group 18">
            <a:extLst>
              <a:ext uri="{FF2B5EF4-FFF2-40B4-BE49-F238E27FC236}">
                <a16:creationId xmlns:a16="http://schemas.microsoft.com/office/drawing/2014/main" id="{63D73CDF-1CF5-7492-FF3E-C4B536767C1A}"/>
              </a:ext>
            </a:extLst>
          </p:cNvPr>
          <p:cNvGrpSpPr/>
          <p:nvPr/>
        </p:nvGrpSpPr>
        <p:grpSpPr>
          <a:xfrm>
            <a:off x="10668000" y="677917"/>
            <a:ext cx="1302814" cy="1384954"/>
            <a:chOff x="1919774" y="1253000"/>
            <a:chExt cx="1302814" cy="1384954"/>
          </a:xfrm>
        </p:grpSpPr>
        <p:sp>
          <p:nvSpPr>
            <p:cNvPr id="12" name="Google Shape;173;p24">
              <a:extLst>
                <a:ext uri="{FF2B5EF4-FFF2-40B4-BE49-F238E27FC236}">
                  <a16:creationId xmlns:a16="http://schemas.microsoft.com/office/drawing/2014/main" id="{6778FB92-F037-D56C-93B5-CCB530893588}"/>
                </a:ext>
              </a:extLst>
            </p:cNvPr>
            <p:cNvSpPr/>
            <p:nvPr/>
          </p:nvSpPr>
          <p:spPr>
            <a:xfrm>
              <a:off x="2530549" y="1922899"/>
              <a:ext cx="81265" cy="81265"/>
            </a:xfrm>
            <a:prstGeom prst="ellipse">
              <a:avLst/>
            </a:prstGeom>
            <a:solidFill>
              <a:srgbClr val="FFFF00"/>
            </a:solidFill>
            <a:ln w="28575" cap="flat" cmpd="sng">
              <a:solidFill>
                <a:schemeClr val="bg1">
                  <a:lumMod val="50000"/>
                </a:schemeClr>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bg1">
                    <a:lumMod val="50000"/>
                  </a:schemeClr>
                </a:solidFill>
                <a:latin typeface="Calibri"/>
                <a:ea typeface="Calibri"/>
                <a:cs typeface="Calibri"/>
                <a:sym typeface="Calibri"/>
              </a:endParaRPr>
            </a:p>
          </p:txBody>
        </p:sp>
        <p:sp>
          <p:nvSpPr>
            <p:cNvPr id="13" name="Google Shape;174;p24">
              <a:extLst>
                <a:ext uri="{FF2B5EF4-FFF2-40B4-BE49-F238E27FC236}">
                  <a16:creationId xmlns:a16="http://schemas.microsoft.com/office/drawing/2014/main" id="{C6716BF0-A4F4-879E-025C-623E37C9E2DF}"/>
                </a:ext>
              </a:extLst>
            </p:cNvPr>
            <p:cNvSpPr txBox="1"/>
            <p:nvPr/>
          </p:nvSpPr>
          <p:spPr>
            <a:xfrm>
              <a:off x="1919774" y="1253000"/>
              <a:ext cx="1302814" cy="1384954"/>
            </a:xfrm>
            <a:prstGeom prst="rect">
              <a:avLst/>
            </a:prstGeom>
            <a:noFill/>
            <a:ln>
              <a:noFill/>
            </a:ln>
          </p:spPr>
          <p:txBody>
            <a:bodyPr spcFirstLastPara="1" wrap="square" lIns="91433" tIns="45700" rIns="91433" bIns="45700" anchor="t" anchorCtr="0">
              <a:spAutoFit/>
            </a:bodyPr>
            <a:lstStyle/>
            <a:p>
              <a:pPr algn="ctr">
                <a:lnSpc>
                  <a:spcPct val="150000"/>
                </a:lnSpc>
              </a:pPr>
              <a:r>
                <a:rPr lang="en-US" sz="2800">
                  <a:solidFill>
                    <a:schemeClr val="bg1">
                      <a:lumMod val="50000"/>
                    </a:schemeClr>
                  </a:solidFill>
                  <a:latin typeface="Palatino"/>
                  <a:ea typeface="Palatino"/>
                  <a:cs typeface="Palatino"/>
                  <a:sym typeface="Palatino"/>
                </a:rPr>
                <a:t>BERT</a:t>
              </a:r>
              <a:br>
                <a:rPr lang="en-US" sz="2800">
                  <a:solidFill>
                    <a:schemeClr val="bg1">
                      <a:lumMod val="50000"/>
                    </a:schemeClr>
                  </a:solidFill>
                  <a:latin typeface="Palatino"/>
                  <a:ea typeface="Palatino"/>
                  <a:cs typeface="Palatino"/>
                  <a:sym typeface="Palatino"/>
                </a:rPr>
              </a:br>
              <a:r>
                <a:rPr lang="en-US" sz="2800">
                  <a:solidFill>
                    <a:schemeClr val="bg1">
                      <a:lumMod val="50000"/>
                    </a:schemeClr>
                  </a:solidFill>
                  <a:latin typeface="Palatino"/>
                  <a:ea typeface="Palatino"/>
                  <a:cs typeface="Palatino"/>
                  <a:sym typeface="Palatino"/>
                </a:rPr>
                <a:t>2018</a:t>
              </a:r>
              <a:endParaRPr sz="1467">
                <a:solidFill>
                  <a:schemeClr val="bg1">
                    <a:lumMod val="50000"/>
                  </a:schemeClr>
                </a:solidFill>
              </a:endParaRPr>
            </a:p>
          </p:txBody>
        </p:sp>
      </p:grpSp>
      <p:grpSp>
        <p:nvGrpSpPr>
          <p:cNvPr id="21" name="Group 20">
            <a:extLst>
              <a:ext uri="{FF2B5EF4-FFF2-40B4-BE49-F238E27FC236}">
                <a16:creationId xmlns:a16="http://schemas.microsoft.com/office/drawing/2014/main" id="{7A45D5E2-5720-1BD6-C14B-017C6D94E5AB}"/>
              </a:ext>
            </a:extLst>
          </p:cNvPr>
          <p:cNvGrpSpPr/>
          <p:nvPr/>
        </p:nvGrpSpPr>
        <p:grpSpPr>
          <a:xfrm>
            <a:off x="6831704" y="5052456"/>
            <a:ext cx="7672591" cy="7672591"/>
            <a:chOff x="6831704" y="5052456"/>
            <a:chExt cx="7672591" cy="7672591"/>
          </a:xfrm>
        </p:grpSpPr>
        <p:sp>
          <p:nvSpPr>
            <p:cNvPr id="15" name="Google Shape;176;p24">
              <a:extLst>
                <a:ext uri="{FF2B5EF4-FFF2-40B4-BE49-F238E27FC236}">
                  <a16:creationId xmlns:a16="http://schemas.microsoft.com/office/drawing/2014/main" id="{0A10E3FD-0C44-C285-73EB-4C2085F7AA85}"/>
                </a:ext>
              </a:extLst>
            </p:cNvPr>
            <p:cNvSpPr/>
            <p:nvPr/>
          </p:nvSpPr>
          <p:spPr>
            <a:xfrm>
              <a:off x="6831704" y="5052456"/>
              <a:ext cx="7672591" cy="7672591"/>
            </a:xfrm>
            <a:prstGeom prst="ellipse">
              <a:avLst/>
            </a:prstGeom>
            <a:solidFill>
              <a:srgbClr val="BF84EC">
                <a:alpha val="50000"/>
              </a:srgbClr>
            </a:solidFill>
            <a:ln w="28575" cap="flat" cmpd="sng">
              <a:solidFill>
                <a:schemeClr val="bg1">
                  <a:lumMod val="50000"/>
                </a:schemeClr>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bg1">
                    <a:lumMod val="50000"/>
                  </a:schemeClr>
                </a:solidFill>
                <a:latin typeface="Calibri"/>
                <a:ea typeface="Calibri"/>
                <a:cs typeface="Calibri"/>
                <a:sym typeface="Calibri"/>
              </a:endParaRPr>
            </a:p>
          </p:txBody>
        </p:sp>
        <p:sp>
          <p:nvSpPr>
            <p:cNvPr id="16" name="Google Shape;177;p24">
              <a:extLst>
                <a:ext uri="{FF2B5EF4-FFF2-40B4-BE49-F238E27FC236}">
                  <a16:creationId xmlns:a16="http://schemas.microsoft.com/office/drawing/2014/main" id="{36189364-53DB-8530-F735-779AF458B74A}"/>
                </a:ext>
              </a:extLst>
            </p:cNvPr>
            <p:cNvSpPr txBox="1"/>
            <p:nvPr/>
          </p:nvSpPr>
          <p:spPr>
            <a:xfrm>
              <a:off x="9663039" y="5337183"/>
              <a:ext cx="1948739" cy="1384954"/>
            </a:xfrm>
            <a:prstGeom prst="rect">
              <a:avLst/>
            </a:prstGeom>
            <a:noFill/>
            <a:ln>
              <a:noFill/>
            </a:ln>
          </p:spPr>
          <p:txBody>
            <a:bodyPr spcFirstLastPara="1" wrap="square" lIns="91433" tIns="45700" rIns="91433" bIns="45700" anchor="t" anchorCtr="0">
              <a:spAutoFit/>
            </a:bodyPr>
            <a:lstStyle/>
            <a:p>
              <a:pPr algn="ctr"/>
              <a:r>
                <a:rPr lang="en" sz="2800">
                  <a:solidFill>
                    <a:schemeClr val="bg1">
                      <a:lumMod val="50000"/>
                    </a:schemeClr>
                  </a:solidFill>
                  <a:latin typeface="Palatino"/>
                  <a:ea typeface="Palatino"/>
                  <a:cs typeface="Palatino"/>
                  <a:sym typeface="Palatino"/>
                </a:rPr>
                <a:t>GPT-4</a:t>
              </a:r>
              <a:br>
                <a:rPr lang="en" sz="2800">
                  <a:solidFill>
                    <a:schemeClr val="bg1">
                      <a:lumMod val="50000"/>
                    </a:schemeClr>
                  </a:solidFill>
                  <a:latin typeface="Palatino"/>
                  <a:ea typeface="Palatino"/>
                  <a:cs typeface="Palatino"/>
                  <a:sym typeface="Palatino"/>
                </a:rPr>
              </a:br>
              <a:r>
                <a:rPr lang="en" sz="2800">
                  <a:solidFill>
                    <a:schemeClr val="bg1">
                      <a:lumMod val="50000"/>
                    </a:schemeClr>
                  </a:solidFill>
                  <a:latin typeface="Palatino"/>
                  <a:ea typeface="Palatino"/>
                  <a:cs typeface="Palatino"/>
                  <a:sym typeface="Palatino"/>
                </a:rPr>
                <a:t>(</a:t>
              </a:r>
              <a:r>
                <a:rPr lang="en" sz="2800" err="1">
                  <a:solidFill>
                    <a:schemeClr val="bg1">
                      <a:lumMod val="50000"/>
                    </a:schemeClr>
                  </a:solidFill>
                  <a:latin typeface="Palatino"/>
                  <a:ea typeface="Palatino"/>
                  <a:cs typeface="Palatino"/>
                  <a:sym typeface="Palatino"/>
                </a:rPr>
                <a:t>est</a:t>
              </a:r>
              <a:r>
                <a:rPr lang="en" sz="2800">
                  <a:solidFill>
                    <a:schemeClr val="bg1">
                      <a:lumMod val="50000"/>
                    </a:schemeClr>
                  </a:solidFill>
                  <a:latin typeface="Palatino"/>
                  <a:ea typeface="Palatino"/>
                  <a:cs typeface="Palatino"/>
                  <a:sym typeface="Palatino"/>
                </a:rPr>
                <a:t>)</a:t>
              </a:r>
              <a:br>
                <a:rPr lang="en" sz="2800">
                  <a:solidFill>
                    <a:schemeClr val="bg1">
                      <a:lumMod val="50000"/>
                    </a:schemeClr>
                  </a:solidFill>
                  <a:latin typeface="Palatino"/>
                  <a:ea typeface="Palatino"/>
                  <a:cs typeface="Palatino"/>
                  <a:sym typeface="Palatino"/>
                </a:rPr>
              </a:br>
              <a:r>
                <a:rPr lang="en" sz="2800">
                  <a:solidFill>
                    <a:schemeClr val="bg1">
                      <a:lumMod val="50000"/>
                    </a:schemeClr>
                  </a:solidFill>
                  <a:latin typeface="Palatino"/>
                  <a:ea typeface="Palatino"/>
                  <a:cs typeface="Palatino"/>
                  <a:sym typeface="Palatino"/>
                </a:rPr>
                <a:t>2023</a:t>
              </a:r>
              <a:endParaRPr sz="1467">
                <a:solidFill>
                  <a:schemeClr val="bg1">
                    <a:lumMod val="50000"/>
                  </a:schemeClr>
                </a:solidFill>
              </a:endParaRPr>
            </a:p>
          </p:txBody>
        </p:sp>
      </p:grpSp>
    </p:spTree>
    <p:extLst>
      <p:ext uri="{BB962C8B-B14F-4D97-AF65-F5344CB8AC3E}">
        <p14:creationId xmlns:p14="http://schemas.microsoft.com/office/powerpoint/2010/main" val="3680188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D4E0DE-62C0-E2B4-ADDF-6B2EBA211B0E}"/>
              </a:ext>
            </a:extLst>
          </p:cNvPr>
          <p:cNvPicPr>
            <a:picLocks noChangeAspect="1"/>
          </p:cNvPicPr>
          <p:nvPr/>
        </p:nvPicPr>
        <p:blipFill>
          <a:blip r:embed="rId3"/>
          <a:stretch>
            <a:fillRect/>
          </a:stretch>
        </p:blipFill>
        <p:spPr>
          <a:xfrm>
            <a:off x="194796" y="137319"/>
            <a:ext cx="11802408" cy="6583362"/>
          </a:xfrm>
          <a:prstGeom prst="rect">
            <a:avLst/>
          </a:prstGeom>
        </p:spPr>
      </p:pic>
    </p:spTree>
    <p:extLst>
      <p:ext uri="{BB962C8B-B14F-4D97-AF65-F5344CB8AC3E}">
        <p14:creationId xmlns:p14="http://schemas.microsoft.com/office/powerpoint/2010/main" val="291056461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5B05A-93A7-43C8-274E-CA12F4A667A4}"/>
              </a:ext>
            </a:extLst>
          </p:cNvPr>
          <p:cNvSpPr>
            <a:spLocks noGrp="1"/>
          </p:cNvSpPr>
          <p:nvPr>
            <p:ph type="title"/>
          </p:nvPr>
        </p:nvSpPr>
        <p:spPr>
          <a:xfrm>
            <a:off x="831850" y="1709739"/>
            <a:ext cx="10515600" cy="2176462"/>
          </a:xfrm>
        </p:spPr>
        <p:txBody>
          <a:bodyPr/>
          <a:lstStyle/>
          <a:p>
            <a:pPr algn="ctr"/>
            <a:r>
              <a:rPr lang="en-US" b="1">
                <a:latin typeface="Arial" panose="020B0604020202020204" pitchFamily="34" charset="0"/>
                <a:cs typeface="Arial" panose="020B0604020202020204" pitchFamily="34" charset="0"/>
              </a:rPr>
              <a:t>Broader Impacts</a:t>
            </a:r>
          </a:p>
        </p:txBody>
      </p:sp>
    </p:spTree>
    <p:extLst>
      <p:ext uri="{BB962C8B-B14F-4D97-AF65-F5344CB8AC3E}">
        <p14:creationId xmlns:p14="http://schemas.microsoft.com/office/powerpoint/2010/main" val="42865726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F476F-B15B-B009-6A31-61CD3D4EDE6E}"/>
              </a:ext>
            </a:extLst>
          </p:cNvPr>
          <p:cNvSpPr>
            <a:spLocks noGrp="1"/>
          </p:cNvSpPr>
          <p:nvPr>
            <p:ph type="title"/>
          </p:nvPr>
        </p:nvSpPr>
        <p:spPr>
          <a:xfrm>
            <a:off x="2002220" y="317827"/>
            <a:ext cx="9351579" cy="1325563"/>
          </a:xfrm>
        </p:spPr>
        <p:txBody>
          <a:bodyPr>
            <a:normAutofit/>
          </a:bodyPr>
          <a:lstStyle/>
          <a:p>
            <a:r>
              <a:rPr lang="en-US" b="1">
                <a:latin typeface="Arial"/>
                <a:cs typeface="Arial"/>
              </a:rPr>
              <a:t>National Impact by Democratizing Transparent Access to LLMs</a:t>
            </a:r>
          </a:p>
        </p:txBody>
      </p:sp>
      <p:sp>
        <p:nvSpPr>
          <p:cNvPr id="3" name="Text Placeholder 2">
            <a:extLst>
              <a:ext uri="{FF2B5EF4-FFF2-40B4-BE49-F238E27FC236}">
                <a16:creationId xmlns:a16="http://schemas.microsoft.com/office/drawing/2014/main" id="{FCB8C8C5-A813-C13E-94AE-7EEF0018DCAF}"/>
              </a:ext>
            </a:extLst>
          </p:cNvPr>
          <p:cNvSpPr>
            <a:spLocks noGrp="1"/>
          </p:cNvSpPr>
          <p:nvPr>
            <p:ph type="body" idx="1"/>
          </p:nvPr>
        </p:nvSpPr>
        <p:spPr>
          <a:xfrm>
            <a:off x="838200" y="1825624"/>
            <a:ext cx="7376491" cy="4879975"/>
          </a:xfrm>
        </p:spPr>
        <p:txBody>
          <a:bodyPr vert="horz" lIns="91440" tIns="45720" rIns="91440" bIns="45720" rtlCol="0" anchor="t">
            <a:normAutofit fontScale="85000" lnSpcReduction="20000"/>
          </a:bodyPr>
          <a:lstStyle/>
          <a:p>
            <a:r>
              <a:rPr lang="en-US" dirty="0">
                <a:latin typeface="Arial"/>
                <a:cs typeface="Arial"/>
              </a:rPr>
              <a:t>A national research community</a:t>
            </a:r>
          </a:p>
          <a:p>
            <a:pPr lvl="1"/>
            <a:r>
              <a:rPr lang="en-US" dirty="0">
                <a:latin typeface="Arial"/>
                <a:cs typeface="Arial"/>
              </a:rPr>
              <a:t>400 researchers indicate that they need NDIF-like resources</a:t>
            </a:r>
          </a:p>
          <a:p>
            <a:pPr lvl="1"/>
            <a:r>
              <a:rPr lang="en-US" dirty="0">
                <a:latin typeface="Arial"/>
                <a:cs typeface="Arial"/>
              </a:rPr>
              <a:t>Includes MSIs, </a:t>
            </a:r>
            <a:r>
              <a:rPr lang="en-US" dirty="0" err="1">
                <a:latin typeface="Arial"/>
                <a:cs typeface="Arial"/>
              </a:rPr>
              <a:t>EPSCoR</a:t>
            </a:r>
            <a:r>
              <a:rPr lang="en-US" dirty="0">
                <a:latin typeface="Arial"/>
                <a:cs typeface="Arial"/>
              </a:rPr>
              <a:t> states, R1, R2, PUI.</a:t>
            </a:r>
          </a:p>
          <a:p>
            <a:pPr lvl="1"/>
            <a:r>
              <a:rPr lang="en-US" dirty="0">
                <a:latin typeface="Arial"/>
                <a:cs typeface="Arial"/>
              </a:rPr>
              <a:t>A spectrum of fields: neuroscience, medicine, political science, linguistics, computer science</a:t>
            </a:r>
          </a:p>
          <a:p>
            <a:r>
              <a:rPr lang="en-US" dirty="0">
                <a:latin typeface="Arial"/>
                <a:cs typeface="Arial"/>
              </a:rPr>
              <a:t>Broader Impacts</a:t>
            </a:r>
          </a:p>
          <a:p>
            <a:pPr lvl="1"/>
            <a:r>
              <a:rPr lang="en-US" dirty="0">
                <a:latin typeface="Arial"/>
                <a:cs typeface="Arial"/>
              </a:rPr>
              <a:t>Addresses research </a:t>
            </a:r>
            <a:r>
              <a:rPr lang="en-US" dirty="0">
                <a:latin typeface="Arial" panose="020B0604020202020204" pitchFamily="34" charset="0"/>
                <a:cs typeface="Arial" panose="020B0604020202020204" pitchFamily="34" charset="0"/>
              </a:rPr>
              <a:t>priority identified by the NAIRR-TF Report (</a:t>
            </a:r>
            <a:r>
              <a:rPr lang="en-US" dirty="0">
                <a:latin typeface="Arial" panose="020B0604020202020204" pitchFamily="34" charset="0"/>
                <a:cs typeface="Arial" panose="020B0604020202020204" pitchFamily="34" charset="0"/>
                <a:hlinkClick r:id="rId3"/>
              </a:rPr>
              <a:t>ai.gov 2023</a:t>
            </a:r>
            <a:r>
              <a:rPr lang="en-US" dirty="0">
                <a:latin typeface="Arial" panose="020B0604020202020204" pitchFamily="34" charset="0"/>
                <a:cs typeface="Arial" panose="020B0604020202020204" pitchFamily="34" charset="0"/>
              </a:rPr>
              <a:t>) to advance </a:t>
            </a:r>
            <a:r>
              <a:rPr lang="en-US" b="1" dirty="0">
                <a:latin typeface="Arial" panose="020B0604020202020204" pitchFamily="34" charset="0"/>
                <a:cs typeface="Arial" panose="020B0604020202020204" pitchFamily="34" charset="0"/>
              </a:rPr>
              <a:t>Trustworthy AI</a:t>
            </a:r>
            <a:r>
              <a:rPr lang="en-US" dirty="0">
                <a:latin typeface="Arial" panose="020B0604020202020204" pitchFamily="34" charset="0"/>
                <a:cs typeface="Arial" panose="020B0604020202020204" pitchFamily="34" charset="0"/>
              </a:rPr>
              <a:t> </a:t>
            </a:r>
          </a:p>
          <a:p>
            <a:pPr lvl="1"/>
            <a:r>
              <a:rPr lang="en-US" dirty="0">
                <a:latin typeface="Arial" panose="020B0604020202020204" pitchFamily="34" charset="0"/>
                <a:cs typeface="Arial" panose="020B0604020202020204" pitchFamily="34" charset="0"/>
              </a:rPr>
              <a:t>Enables research on </a:t>
            </a:r>
            <a:r>
              <a:rPr lang="en-US" b="1" dirty="0">
                <a:latin typeface="Arial" panose="020B0604020202020204" pitchFamily="34" charset="0"/>
                <a:cs typeface="Arial" panose="020B0604020202020204" pitchFamily="34" charset="0"/>
              </a:rPr>
              <a:t>AI Safety, Discrimination, Explanation</a:t>
            </a:r>
            <a:r>
              <a:rPr lang="en-US" dirty="0">
                <a:latin typeface="Arial" panose="020B0604020202020204" pitchFamily="34" charset="0"/>
                <a:cs typeface="Arial" panose="020B0604020202020204" pitchFamily="34" charset="0"/>
              </a:rPr>
              <a:t>, identified by the White House OSTP AI Bill of Rights (</a:t>
            </a:r>
            <a:r>
              <a:rPr lang="en-US" dirty="0">
                <a:latin typeface="Arial" panose="020B0604020202020204" pitchFamily="34" charset="0"/>
                <a:cs typeface="Arial" panose="020B0604020202020204" pitchFamily="34" charset="0"/>
                <a:hlinkClick r:id="rId4"/>
              </a:rPr>
              <a:t>whitehouse.gov 2022</a:t>
            </a:r>
            <a:r>
              <a:rPr lang="en-US" dirty="0">
                <a:latin typeface="Arial" panose="020B0604020202020204" pitchFamily="34" charset="0"/>
                <a:cs typeface="Arial" panose="020B0604020202020204" pitchFamily="34" charset="0"/>
              </a:rPr>
              <a:t>)</a:t>
            </a:r>
          </a:p>
          <a:p>
            <a:pPr lvl="1"/>
            <a:r>
              <a:rPr lang="en-US" dirty="0">
                <a:latin typeface="Arial" panose="020B0604020202020204" pitchFamily="34" charset="0"/>
                <a:cs typeface="Arial" panose="020B0604020202020204" pitchFamily="34" charset="0"/>
              </a:rPr>
              <a:t>Directly enables research to </a:t>
            </a:r>
            <a:r>
              <a:rPr lang="en-US" b="1" dirty="0">
                <a:latin typeface="Arial" panose="020B0604020202020204" pitchFamily="34" charset="0"/>
                <a:cs typeface="Arial" panose="020B0604020202020204" pitchFamily="34" charset="0"/>
              </a:rPr>
              <a:t>break open AI’s black box</a:t>
            </a:r>
            <a:r>
              <a:rPr lang="en-US" dirty="0">
                <a:latin typeface="Arial" panose="020B0604020202020204" pitchFamily="34" charset="0"/>
                <a:cs typeface="Arial" panose="020B0604020202020204" pitchFamily="34" charset="0"/>
              </a:rPr>
              <a:t>, a key research priority identified by SAFE Innovation Framework by Senator Schumer (</a:t>
            </a:r>
            <a:r>
              <a:rPr lang="en-US" dirty="0">
                <a:latin typeface="Arial" panose="020B0604020202020204" pitchFamily="34" charset="0"/>
                <a:cs typeface="Arial" panose="020B0604020202020204" pitchFamily="34" charset="0"/>
                <a:hlinkClick r:id="rId5"/>
              </a:rPr>
              <a:t>csis.org 2023</a:t>
            </a:r>
            <a:r>
              <a:rPr lang="en-US" dirty="0">
                <a:latin typeface="Arial" panose="020B0604020202020204" pitchFamily="34" charset="0"/>
                <a:cs typeface="Arial" panose="020B0604020202020204" pitchFamily="34" charset="0"/>
              </a:rPr>
              <a:t>)</a:t>
            </a:r>
          </a:p>
          <a:p>
            <a:pPr lvl="1"/>
            <a:r>
              <a:rPr lang="en-US" dirty="0">
                <a:latin typeface="Arial"/>
                <a:cs typeface="Arial"/>
              </a:rPr>
              <a:t>Democratizing transparent access to LLMs, developing nationwide AI workforce, research on impact of AI on society</a:t>
            </a:r>
            <a:endParaRPr lang="en-US" dirty="0"/>
          </a:p>
          <a:p>
            <a:pPr lvl="1"/>
            <a:endParaRPr lang="en-US" dirty="0"/>
          </a:p>
        </p:txBody>
      </p:sp>
      <p:pic>
        <p:nvPicPr>
          <p:cNvPr id="5" name="Picture 4">
            <a:extLst>
              <a:ext uri="{FF2B5EF4-FFF2-40B4-BE49-F238E27FC236}">
                <a16:creationId xmlns:a16="http://schemas.microsoft.com/office/drawing/2014/main" id="{1FC06377-E896-3BA2-1C5D-ABF5AC91F505}"/>
              </a:ext>
            </a:extLst>
          </p:cNvPr>
          <p:cNvPicPr>
            <a:picLocks noChangeAspect="1"/>
          </p:cNvPicPr>
          <p:nvPr/>
        </p:nvPicPr>
        <p:blipFill>
          <a:blip r:embed="rId6"/>
          <a:stretch>
            <a:fillRect/>
          </a:stretch>
        </p:blipFill>
        <p:spPr>
          <a:xfrm>
            <a:off x="8362046" y="2376220"/>
            <a:ext cx="3585415" cy="2704650"/>
          </a:xfrm>
          <a:prstGeom prst="rect">
            <a:avLst/>
          </a:prstGeom>
        </p:spPr>
      </p:pic>
      <p:sp>
        <p:nvSpPr>
          <p:cNvPr id="6" name="TextBox 5">
            <a:extLst>
              <a:ext uri="{FF2B5EF4-FFF2-40B4-BE49-F238E27FC236}">
                <a16:creationId xmlns:a16="http://schemas.microsoft.com/office/drawing/2014/main" id="{E1682A9E-6032-D0E0-92A3-2E436D066D71}"/>
              </a:ext>
            </a:extLst>
          </p:cNvPr>
          <p:cNvSpPr txBox="1"/>
          <p:nvPr/>
        </p:nvSpPr>
        <p:spPr>
          <a:xfrm>
            <a:off x="8955707" y="2160776"/>
            <a:ext cx="23980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a:ln>
                  <a:noFill/>
                </a:ln>
                <a:solidFill>
                  <a:srgbClr val="000000"/>
                </a:solidFill>
                <a:effectLst/>
                <a:highlight>
                  <a:srgbClr val="FFFF00"/>
                </a:highlight>
                <a:uFillTx/>
                <a:latin typeface="Arial" panose="020B0604020202020204" pitchFamily="34" charset="0"/>
                <a:cs typeface="Arial" panose="020B0604020202020204" pitchFamily="34" charset="0"/>
                <a:sym typeface="Arial"/>
              </a:rPr>
              <a:t>Our existing virtual community</a:t>
            </a:r>
          </a:p>
        </p:txBody>
      </p:sp>
      <p:pic>
        <p:nvPicPr>
          <p:cNvPr id="4" name="Picture 3">
            <a:extLst>
              <a:ext uri="{FF2B5EF4-FFF2-40B4-BE49-F238E27FC236}">
                <a16:creationId xmlns:a16="http://schemas.microsoft.com/office/drawing/2014/main" id="{446D4B55-AE7D-7F69-3543-2B38BAD58BC7}"/>
              </a:ext>
            </a:extLst>
          </p:cNvPr>
          <p:cNvPicPr>
            <a:picLocks noChangeAspect="1"/>
          </p:cNvPicPr>
          <p:nvPr/>
        </p:nvPicPr>
        <p:blipFill rotWithShape="1">
          <a:blip r:embed="rId7"/>
          <a:srcRect l="17865" r="17689"/>
          <a:stretch/>
        </p:blipFill>
        <p:spPr>
          <a:xfrm>
            <a:off x="174911" y="375752"/>
            <a:ext cx="1633592" cy="1013928"/>
          </a:xfrm>
          <a:prstGeom prst="rect">
            <a:avLst/>
          </a:prstGeom>
        </p:spPr>
      </p:pic>
    </p:spTree>
    <p:extLst>
      <p:ext uri="{BB962C8B-B14F-4D97-AF65-F5344CB8AC3E}">
        <p14:creationId xmlns:p14="http://schemas.microsoft.com/office/powerpoint/2010/main" val="153996038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53279-01CC-D2A3-0690-0C4BE1494ED2}"/>
              </a:ext>
            </a:extLst>
          </p:cNvPr>
          <p:cNvSpPr>
            <a:spLocks noGrp="1"/>
          </p:cNvSpPr>
          <p:nvPr>
            <p:ph type="title"/>
          </p:nvPr>
        </p:nvSpPr>
        <p:spPr>
          <a:xfrm>
            <a:off x="1718566" y="170756"/>
            <a:ext cx="8754863" cy="1000049"/>
          </a:xfrm>
        </p:spPr>
        <p:txBody>
          <a:bodyPr>
            <a:normAutofit fontScale="90000"/>
          </a:bodyPr>
          <a:lstStyle/>
          <a:p>
            <a:pPr algn="ctr"/>
            <a:r>
              <a:rPr lang="en-US" b="1">
                <a:latin typeface="Arial"/>
                <a:cs typeface="Calibri Light"/>
              </a:rPr>
              <a:t>Specific Research Plans from</a:t>
            </a:r>
            <a:br>
              <a:rPr lang="en-US" b="1">
                <a:latin typeface="Arial"/>
                <a:cs typeface="Calibri Light"/>
              </a:rPr>
            </a:br>
            <a:r>
              <a:rPr lang="en-US" b="1">
                <a:latin typeface="Arial"/>
                <a:cs typeface="Calibri Light"/>
              </a:rPr>
              <a:t>Diverse Research Community</a:t>
            </a:r>
          </a:p>
        </p:txBody>
      </p:sp>
      <p:grpSp>
        <p:nvGrpSpPr>
          <p:cNvPr id="13" name="Group 12">
            <a:extLst>
              <a:ext uri="{FF2B5EF4-FFF2-40B4-BE49-F238E27FC236}">
                <a16:creationId xmlns:a16="http://schemas.microsoft.com/office/drawing/2014/main" id="{8C6E3B49-3433-3135-BA4D-87C930FFF5E5}"/>
              </a:ext>
            </a:extLst>
          </p:cNvPr>
          <p:cNvGrpSpPr/>
          <p:nvPr/>
        </p:nvGrpSpPr>
        <p:grpSpPr>
          <a:xfrm>
            <a:off x="3706586" y="1560786"/>
            <a:ext cx="8238418" cy="4990129"/>
            <a:chOff x="2237182" y="1148025"/>
            <a:chExt cx="9329450" cy="5650983"/>
          </a:xfrm>
        </p:grpSpPr>
        <p:pic>
          <p:nvPicPr>
            <p:cNvPr id="12" name="Picture 11">
              <a:extLst>
                <a:ext uri="{FF2B5EF4-FFF2-40B4-BE49-F238E27FC236}">
                  <a16:creationId xmlns:a16="http://schemas.microsoft.com/office/drawing/2014/main" id="{63ED2A4C-AFE0-529F-8706-F9CAE08AE329}"/>
                </a:ext>
              </a:extLst>
            </p:cNvPr>
            <p:cNvPicPr>
              <a:picLocks noChangeAspect="1"/>
            </p:cNvPicPr>
            <p:nvPr/>
          </p:nvPicPr>
          <p:blipFill rotWithShape="1">
            <a:blip r:embed="rId3"/>
            <a:srcRect l="21886" t="7854" r="22184" b="20794"/>
            <a:stretch/>
          </p:blipFill>
          <p:spPr>
            <a:xfrm rot="5400000">
              <a:off x="4076415" y="-691208"/>
              <a:ext cx="5650983" cy="9329450"/>
            </a:xfrm>
            <a:prstGeom prst="rect">
              <a:avLst/>
            </a:prstGeom>
          </p:spPr>
        </p:pic>
        <p:sp>
          <p:nvSpPr>
            <p:cNvPr id="7" name="Rectangle 6">
              <a:extLst>
                <a:ext uri="{FF2B5EF4-FFF2-40B4-BE49-F238E27FC236}">
                  <a16:creationId xmlns:a16="http://schemas.microsoft.com/office/drawing/2014/main" id="{74D47798-9B03-1A8E-CC0E-51BCDD2CA3C9}"/>
                </a:ext>
              </a:extLst>
            </p:cNvPr>
            <p:cNvSpPr/>
            <p:nvPr/>
          </p:nvSpPr>
          <p:spPr>
            <a:xfrm>
              <a:off x="4560302" y="1200844"/>
              <a:ext cx="1115283" cy="54864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6C806D9-CD94-902E-6647-05EE8D931EB3}"/>
                </a:ext>
              </a:extLst>
            </p:cNvPr>
            <p:cNvSpPr/>
            <p:nvPr/>
          </p:nvSpPr>
          <p:spPr>
            <a:xfrm>
              <a:off x="9821916" y="1200844"/>
              <a:ext cx="1744715" cy="54864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3A711B8B-FB18-7ABB-141A-A5A030625DFE}"/>
              </a:ext>
            </a:extLst>
          </p:cNvPr>
          <p:cNvSpPr txBox="1"/>
          <p:nvPr/>
        </p:nvSpPr>
        <p:spPr>
          <a:xfrm>
            <a:off x="847621" y="1952332"/>
            <a:ext cx="2053126" cy="4154984"/>
          </a:xfrm>
          <a:prstGeom prst="rect">
            <a:avLst/>
          </a:prstGeom>
          <a:noFill/>
        </p:spPr>
        <p:txBody>
          <a:bodyPr wrap="none" rtlCol="0">
            <a:spAutoFit/>
          </a:bodyPr>
          <a:lstStyle/>
          <a:p>
            <a:r>
              <a:rPr lang="en-US" sz="2400"/>
              <a:t>Early adopters:</a:t>
            </a:r>
          </a:p>
          <a:p>
            <a:endParaRPr lang="en-US" sz="2400"/>
          </a:p>
          <a:p>
            <a:r>
              <a:rPr lang="en-US" sz="2400"/>
              <a:t>40 professors</a:t>
            </a:r>
          </a:p>
          <a:p>
            <a:r>
              <a:rPr lang="en-US" sz="2400"/>
              <a:t>7 outside CS</a:t>
            </a:r>
          </a:p>
          <a:p>
            <a:endParaRPr lang="en-US" sz="2400"/>
          </a:p>
          <a:p>
            <a:r>
              <a:rPr lang="en-US" sz="2400"/>
              <a:t>34 universities</a:t>
            </a:r>
          </a:p>
          <a:p>
            <a:r>
              <a:rPr lang="en-US" sz="2400"/>
              <a:t>8 MSIs</a:t>
            </a:r>
          </a:p>
          <a:p>
            <a:r>
              <a:rPr lang="en-US" sz="2400"/>
              <a:t>R1, R2, PUI</a:t>
            </a:r>
          </a:p>
          <a:p>
            <a:endParaRPr lang="en-US" sz="2400"/>
          </a:p>
          <a:p>
            <a:r>
              <a:rPr lang="en-US" sz="2400"/>
              <a:t>19 states</a:t>
            </a:r>
          </a:p>
          <a:p>
            <a:r>
              <a:rPr lang="en-US" sz="2400"/>
              <a:t>5 EPSCOR</a:t>
            </a:r>
          </a:p>
        </p:txBody>
      </p:sp>
      <p:pic>
        <p:nvPicPr>
          <p:cNvPr id="15" name="Picture 14">
            <a:extLst>
              <a:ext uri="{FF2B5EF4-FFF2-40B4-BE49-F238E27FC236}">
                <a16:creationId xmlns:a16="http://schemas.microsoft.com/office/drawing/2014/main" id="{56483964-CB79-3B26-F865-88317DF0EBA2}"/>
              </a:ext>
            </a:extLst>
          </p:cNvPr>
          <p:cNvPicPr>
            <a:picLocks noChangeAspect="1"/>
          </p:cNvPicPr>
          <p:nvPr/>
        </p:nvPicPr>
        <p:blipFill rotWithShape="1">
          <a:blip r:embed="rId4"/>
          <a:srcRect l="17865" r="17689"/>
          <a:stretch/>
        </p:blipFill>
        <p:spPr>
          <a:xfrm>
            <a:off x="174911" y="170756"/>
            <a:ext cx="1963872" cy="1218924"/>
          </a:xfrm>
          <a:prstGeom prst="rect">
            <a:avLst/>
          </a:prstGeom>
        </p:spPr>
      </p:pic>
    </p:spTree>
    <p:extLst>
      <p:ext uri="{BB962C8B-B14F-4D97-AF65-F5344CB8AC3E}">
        <p14:creationId xmlns:p14="http://schemas.microsoft.com/office/powerpoint/2010/main" val="254429618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384F389-B79A-7DA5-6C9F-99037F782390}"/>
              </a:ext>
            </a:extLst>
          </p:cNvPr>
          <p:cNvSpPr>
            <a:spLocks noGrp="1"/>
          </p:cNvSpPr>
          <p:nvPr>
            <p:ph type="subTitle" idx="1"/>
          </p:nvPr>
        </p:nvSpPr>
        <p:spPr>
          <a:xfrm>
            <a:off x="1574800" y="382588"/>
            <a:ext cx="9042400" cy="698500"/>
          </a:xfrm>
        </p:spPr>
        <p:txBody>
          <a:bodyPr>
            <a:noAutofit/>
          </a:bodyPr>
          <a:lstStyle/>
          <a:p>
            <a:r>
              <a:rPr lang="en-US" sz="3600" b="1">
                <a:latin typeface="Arial" panose="020B0604020202020204" pitchFamily="34" charset="0"/>
                <a:cs typeface="Arial" panose="020B0604020202020204" pitchFamily="34" charset="0"/>
              </a:rPr>
              <a:t>Outreach, Training and Support to Ensure Equitable Access to NDIF</a:t>
            </a:r>
          </a:p>
        </p:txBody>
      </p:sp>
      <p:sp>
        <p:nvSpPr>
          <p:cNvPr id="4" name="TextBox 3">
            <a:extLst>
              <a:ext uri="{FF2B5EF4-FFF2-40B4-BE49-F238E27FC236}">
                <a16:creationId xmlns:a16="http://schemas.microsoft.com/office/drawing/2014/main" id="{13A205BA-1803-FF99-C877-8BBC0DCD1215}"/>
              </a:ext>
            </a:extLst>
          </p:cNvPr>
          <p:cNvSpPr txBox="1"/>
          <p:nvPr/>
        </p:nvSpPr>
        <p:spPr>
          <a:xfrm>
            <a:off x="812800" y="1755423"/>
            <a:ext cx="10888133" cy="4154984"/>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2400" b="1">
                <a:latin typeface="Arial"/>
                <a:cs typeface="Arial"/>
              </a:rPr>
              <a:t>Outreach</a:t>
            </a:r>
            <a:r>
              <a:rPr lang="en-US" sz="2400">
                <a:latin typeface="Arial"/>
                <a:cs typeface="Arial"/>
              </a:rPr>
              <a:t> aided by Computing Research Association, the Center for Inclusive Computing, Public-Interest Technology-University Network, and AI conferences.</a:t>
            </a:r>
          </a:p>
          <a:p>
            <a:pPr marL="285750" indent="-285750">
              <a:buFont typeface="Arial" panose="020B0604020202020204" pitchFamily="34" charset="0"/>
              <a:buChar char="•"/>
            </a:pPr>
            <a:endParaRPr lang="en-US" sz="2400">
              <a:latin typeface="Arial"/>
              <a:cs typeface="Arial"/>
            </a:endParaRPr>
          </a:p>
          <a:p>
            <a:pPr marL="285750" indent="-285750">
              <a:buFont typeface="Arial" panose="020B0604020202020204" pitchFamily="34" charset="0"/>
              <a:buChar char="•"/>
            </a:pPr>
            <a:r>
              <a:rPr lang="en-US" sz="2400" b="1">
                <a:latin typeface="Arial"/>
                <a:cs typeface="Arial"/>
              </a:rPr>
              <a:t>Training</a:t>
            </a:r>
            <a:r>
              <a:rPr lang="en-US" sz="2400">
                <a:latin typeface="Arial"/>
                <a:cs typeface="Arial"/>
              </a:rPr>
              <a:t> to develop national expertise:</a:t>
            </a:r>
          </a:p>
          <a:p>
            <a:pPr marL="742950" lvl="1" indent="-285750">
              <a:buFont typeface="Arial" panose="020B0604020202020204" pitchFamily="34" charset="0"/>
              <a:buChar char="•"/>
            </a:pPr>
            <a:r>
              <a:rPr lang="en-US" sz="2400">
                <a:latin typeface="Arial"/>
                <a:cs typeface="Arial"/>
              </a:rPr>
              <a:t>Training modules </a:t>
            </a:r>
          </a:p>
          <a:p>
            <a:pPr marL="742950" lvl="1" indent="-285750">
              <a:buFont typeface="Arial" panose="020B0604020202020204" pitchFamily="34" charset="0"/>
              <a:buChar char="•"/>
            </a:pPr>
            <a:r>
              <a:rPr lang="en-US" sz="2400">
                <a:latin typeface="Arial"/>
                <a:cs typeface="Arial"/>
              </a:rPr>
              <a:t>6 regional (300+) grad student bootcamps </a:t>
            </a:r>
          </a:p>
          <a:p>
            <a:pPr marL="742950" lvl="1" indent="-285750">
              <a:buFont typeface="Arial" panose="020B0604020202020204" pitchFamily="34" charset="0"/>
              <a:buChar char="•"/>
            </a:pPr>
            <a:endParaRPr lang="en-US" sz="2400">
              <a:latin typeface="Arial"/>
              <a:cs typeface="Arial"/>
            </a:endParaRPr>
          </a:p>
          <a:p>
            <a:pPr marL="285750" indent="-285750">
              <a:buFont typeface="Arial" panose="020B0604020202020204" pitchFamily="34" charset="0"/>
              <a:buChar char="•"/>
            </a:pPr>
            <a:r>
              <a:rPr lang="en-US" sz="2400" b="1">
                <a:latin typeface="Arial"/>
                <a:cs typeface="Arial"/>
              </a:rPr>
              <a:t>Equitable</a:t>
            </a:r>
            <a:r>
              <a:rPr lang="en-US" sz="2400">
                <a:latin typeface="Arial"/>
                <a:cs typeface="Arial"/>
              </a:rPr>
              <a:t> support for students/faculty at less well-resourced institutions via:</a:t>
            </a:r>
          </a:p>
          <a:p>
            <a:pPr marL="742950" lvl="1" indent="-285750">
              <a:buFont typeface="Arial" panose="020B0604020202020204" pitchFamily="34" charset="0"/>
              <a:buChar char="•"/>
            </a:pPr>
            <a:r>
              <a:rPr lang="en-US" sz="2400">
                <a:latin typeface="Arial"/>
                <a:cs typeface="Arial"/>
              </a:rPr>
              <a:t>Scholarships to attend bootcamps (we have </a:t>
            </a:r>
            <a:r>
              <a:rPr lang="en-US" sz="2400">
                <a:highlight>
                  <a:srgbClr val="FFFF00"/>
                </a:highlight>
                <a:latin typeface="Arial"/>
                <a:cs typeface="Arial"/>
              </a:rPr>
              <a:t>increased the budget</a:t>
            </a:r>
            <a:r>
              <a:rPr lang="en-US" sz="2400">
                <a:latin typeface="Arial"/>
                <a:cs typeface="Arial"/>
              </a:rPr>
              <a:t>) and </a:t>
            </a:r>
            <a:endParaRPr lang="en-US">
              <a:latin typeface="Calibri" panose="020F0502020204030204"/>
              <a:ea typeface="Calibri" panose="020F0502020204030204"/>
              <a:cs typeface="Calibri" panose="020F0502020204030204"/>
            </a:endParaRPr>
          </a:p>
          <a:p>
            <a:pPr marL="742950" lvl="1" indent="-285750">
              <a:buFont typeface="Arial" panose="020B0604020202020204" pitchFamily="34" charset="0"/>
              <a:buChar char="•"/>
            </a:pPr>
            <a:r>
              <a:rPr lang="en-US" sz="2400">
                <a:latin typeface="Arial"/>
                <a:cs typeface="Arial"/>
              </a:rPr>
              <a:t>Grants for access to priority queues</a:t>
            </a:r>
            <a:endParaRPr lang="en-US">
              <a:ea typeface="Calibri" panose="020F0502020204030204"/>
              <a:cs typeface="Calibri" panose="020F0502020204030204"/>
            </a:endParaRPr>
          </a:p>
        </p:txBody>
      </p:sp>
      <p:pic>
        <p:nvPicPr>
          <p:cNvPr id="5" name="Picture 5" descr="A map of the united states with red states&#10;&#10;Description automatically generated">
            <a:extLst>
              <a:ext uri="{FF2B5EF4-FFF2-40B4-BE49-F238E27FC236}">
                <a16:creationId xmlns:a16="http://schemas.microsoft.com/office/drawing/2014/main" id="{E71374F0-2076-D522-A218-84B107093E70}"/>
              </a:ext>
            </a:extLst>
          </p:cNvPr>
          <p:cNvPicPr>
            <a:picLocks noChangeAspect="1"/>
          </p:cNvPicPr>
          <p:nvPr/>
        </p:nvPicPr>
        <p:blipFill>
          <a:blip r:embed="rId3"/>
          <a:stretch>
            <a:fillRect/>
          </a:stretch>
        </p:blipFill>
        <p:spPr>
          <a:xfrm>
            <a:off x="7512628" y="2675600"/>
            <a:ext cx="3782290" cy="1697300"/>
          </a:xfrm>
          <a:prstGeom prst="rect">
            <a:avLst/>
          </a:prstGeom>
        </p:spPr>
      </p:pic>
      <p:pic>
        <p:nvPicPr>
          <p:cNvPr id="2" name="Picture 1">
            <a:extLst>
              <a:ext uri="{FF2B5EF4-FFF2-40B4-BE49-F238E27FC236}">
                <a16:creationId xmlns:a16="http://schemas.microsoft.com/office/drawing/2014/main" id="{D396E93D-8FAA-A2C1-BC38-E69CBD123AA7}"/>
              </a:ext>
            </a:extLst>
          </p:cNvPr>
          <p:cNvPicPr>
            <a:picLocks noChangeAspect="1"/>
          </p:cNvPicPr>
          <p:nvPr/>
        </p:nvPicPr>
        <p:blipFill rotWithShape="1">
          <a:blip r:embed="rId4"/>
          <a:srcRect l="17865" r="17689"/>
          <a:stretch/>
        </p:blipFill>
        <p:spPr>
          <a:xfrm>
            <a:off x="174911" y="265390"/>
            <a:ext cx="1633592" cy="1013928"/>
          </a:xfrm>
          <a:prstGeom prst="rect">
            <a:avLst/>
          </a:prstGeom>
        </p:spPr>
      </p:pic>
    </p:spTree>
    <p:extLst>
      <p:ext uri="{BB962C8B-B14F-4D97-AF65-F5344CB8AC3E}">
        <p14:creationId xmlns:p14="http://schemas.microsoft.com/office/powerpoint/2010/main" val="462390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5B05A-93A7-43C8-274E-CA12F4A667A4}"/>
              </a:ext>
            </a:extLst>
          </p:cNvPr>
          <p:cNvSpPr>
            <a:spLocks noGrp="1"/>
          </p:cNvSpPr>
          <p:nvPr>
            <p:ph type="title"/>
          </p:nvPr>
        </p:nvSpPr>
        <p:spPr>
          <a:xfrm>
            <a:off x="831850" y="1709739"/>
            <a:ext cx="10515600" cy="2176462"/>
          </a:xfrm>
        </p:spPr>
        <p:txBody>
          <a:bodyPr/>
          <a:lstStyle/>
          <a:p>
            <a:pPr algn="ctr"/>
            <a:r>
              <a:rPr lang="en-US" b="1">
                <a:latin typeface="Arial" panose="020B0604020202020204" pitchFamily="34" charset="0"/>
                <a:cs typeface="Arial" panose="020B0604020202020204" pitchFamily="34" charset="0"/>
              </a:rPr>
              <a:t>Continued Operations</a:t>
            </a:r>
          </a:p>
        </p:txBody>
      </p:sp>
    </p:spTree>
    <p:extLst>
      <p:ext uri="{BB962C8B-B14F-4D97-AF65-F5344CB8AC3E}">
        <p14:creationId xmlns:p14="http://schemas.microsoft.com/office/powerpoint/2010/main" val="2567817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4324A-4C73-D047-5CC9-A6B66103FDBC}"/>
              </a:ext>
            </a:extLst>
          </p:cNvPr>
          <p:cNvSpPr>
            <a:spLocks noGrp="1"/>
          </p:cNvSpPr>
          <p:nvPr>
            <p:ph type="title"/>
          </p:nvPr>
        </p:nvSpPr>
        <p:spPr>
          <a:xfrm>
            <a:off x="838200" y="365126"/>
            <a:ext cx="10515600" cy="1023408"/>
          </a:xfrm>
        </p:spPr>
        <p:txBody>
          <a:bodyPr/>
          <a:lstStyle/>
          <a:p>
            <a:pPr algn="ctr"/>
            <a:r>
              <a:rPr lang="en-US" b="1">
                <a:highlight>
                  <a:srgbClr val="FFFF00"/>
                </a:highlight>
                <a:latin typeface="Arial" panose="020B0604020202020204" pitchFamily="34" charset="0"/>
                <a:cs typeface="Arial" panose="020B0604020202020204" pitchFamily="34" charset="0"/>
              </a:rPr>
              <a:t>Sustainability</a:t>
            </a:r>
          </a:p>
        </p:txBody>
      </p:sp>
      <p:sp>
        <p:nvSpPr>
          <p:cNvPr id="3" name="Content Placeholder 2">
            <a:extLst>
              <a:ext uri="{FF2B5EF4-FFF2-40B4-BE49-F238E27FC236}">
                <a16:creationId xmlns:a16="http://schemas.microsoft.com/office/drawing/2014/main" id="{FACA2157-A33B-AD5E-08C0-47F1C8E7B52B}"/>
              </a:ext>
            </a:extLst>
          </p:cNvPr>
          <p:cNvSpPr>
            <a:spLocks noGrp="1"/>
          </p:cNvSpPr>
          <p:nvPr>
            <p:ph idx="1"/>
          </p:nvPr>
        </p:nvSpPr>
        <p:spPr>
          <a:xfrm>
            <a:off x="740833" y="1405026"/>
            <a:ext cx="10858500" cy="4351338"/>
          </a:xfrm>
        </p:spPr>
        <p:txBody>
          <a:bodyPr vert="horz" lIns="91440" tIns="45720" rIns="91440" bIns="45720" rtlCol="0" anchor="t">
            <a:noAutofit/>
          </a:bodyPr>
          <a:lstStyle/>
          <a:p>
            <a:pPr marL="0" indent="0">
              <a:buNone/>
            </a:pPr>
            <a:r>
              <a:rPr lang="en-US" sz="2400">
                <a:latin typeface="Arial"/>
                <a:cs typeface="Arial"/>
              </a:rPr>
              <a:t>Northeastern has committed to sustaining the physical plant</a:t>
            </a:r>
            <a:endParaRPr lang="en-US" sz="2400">
              <a:latin typeface="Arial" panose="020B0604020202020204" pitchFamily="34" charset="0"/>
              <a:cs typeface="Arial" panose="020B0604020202020204" pitchFamily="34" charset="0"/>
            </a:endParaRPr>
          </a:p>
          <a:p>
            <a:pPr marL="0" indent="0">
              <a:buNone/>
            </a:pPr>
            <a:r>
              <a:rPr lang="en-US" sz="2400" b="1">
                <a:latin typeface="Arial"/>
                <a:cs typeface="Arial"/>
              </a:rPr>
              <a:t>Operating costs </a:t>
            </a:r>
            <a:r>
              <a:rPr lang="en-US" sz="2400">
                <a:latin typeface="Arial"/>
                <a:cs typeface="Arial"/>
              </a:rPr>
              <a:t>will</a:t>
            </a:r>
            <a:r>
              <a:rPr lang="en-US" sz="2400" b="1">
                <a:latin typeface="Arial"/>
                <a:cs typeface="Arial"/>
              </a:rPr>
              <a:t> </a:t>
            </a:r>
            <a:r>
              <a:rPr lang="en-US" sz="2400">
                <a:latin typeface="Arial"/>
                <a:cs typeface="Arial"/>
              </a:rPr>
              <a:t>depend on usage (</a:t>
            </a:r>
            <a:r>
              <a:rPr lang="en-US" sz="2400" b="1">
                <a:latin typeface="Arial"/>
                <a:cs typeface="Arial"/>
              </a:rPr>
              <a:t>estimate $1-2M/year</a:t>
            </a:r>
            <a:r>
              <a:rPr lang="en-US" sz="2400">
                <a:latin typeface="Arial"/>
                <a:cs typeface="Arial"/>
              </a:rPr>
              <a:t>)</a:t>
            </a:r>
          </a:p>
          <a:p>
            <a:pPr lvl="1"/>
            <a:r>
              <a:rPr lang="en-US">
                <a:latin typeface="Arial"/>
                <a:cs typeface="Arial"/>
              </a:rPr>
              <a:t>Evolving science/models require 1-2 engineers</a:t>
            </a:r>
          </a:p>
          <a:p>
            <a:pPr lvl="1"/>
            <a:r>
              <a:rPr lang="en-US">
                <a:latin typeface="Arial"/>
                <a:cs typeface="Arial"/>
              </a:rPr>
              <a:t>Operations and outreach/training requires staff</a:t>
            </a:r>
          </a:p>
          <a:p>
            <a:pPr marL="0" indent="0">
              <a:buNone/>
            </a:pPr>
            <a:endParaRPr lang="en-US">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709D678B-76B0-2886-6CBA-CD3E78AE84A4}"/>
              </a:ext>
            </a:extLst>
          </p:cNvPr>
          <p:cNvPicPr>
            <a:picLocks noChangeAspect="1"/>
          </p:cNvPicPr>
          <p:nvPr/>
        </p:nvPicPr>
        <p:blipFill>
          <a:blip r:embed="rId3"/>
          <a:stretch>
            <a:fillRect/>
          </a:stretch>
        </p:blipFill>
        <p:spPr>
          <a:xfrm>
            <a:off x="8496744" y="3520762"/>
            <a:ext cx="1155628" cy="705129"/>
          </a:xfrm>
          <a:prstGeom prst="rect">
            <a:avLst/>
          </a:prstGeom>
        </p:spPr>
      </p:pic>
      <p:pic>
        <p:nvPicPr>
          <p:cNvPr id="5" name="Picture 4">
            <a:extLst>
              <a:ext uri="{FF2B5EF4-FFF2-40B4-BE49-F238E27FC236}">
                <a16:creationId xmlns:a16="http://schemas.microsoft.com/office/drawing/2014/main" id="{BE15F9FA-846B-081B-68F3-E33D4A599B59}"/>
              </a:ext>
            </a:extLst>
          </p:cNvPr>
          <p:cNvPicPr>
            <a:picLocks noChangeAspect="1"/>
          </p:cNvPicPr>
          <p:nvPr/>
        </p:nvPicPr>
        <p:blipFill>
          <a:blip r:embed="rId4"/>
          <a:stretch>
            <a:fillRect/>
          </a:stretch>
        </p:blipFill>
        <p:spPr>
          <a:xfrm>
            <a:off x="9911397" y="3580695"/>
            <a:ext cx="1800737" cy="584282"/>
          </a:xfrm>
          <a:prstGeom prst="rect">
            <a:avLst/>
          </a:prstGeom>
        </p:spPr>
      </p:pic>
      <p:pic>
        <p:nvPicPr>
          <p:cNvPr id="1026" name="Picture 2" descr="Schmidt Futures logo">
            <a:extLst>
              <a:ext uri="{FF2B5EF4-FFF2-40B4-BE49-F238E27FC236}">
                <a16:creationId xmlns:a16="http://schemas.microsoft.com/office/drawing/2014/main" id="{38984F1A-05DD-D50C-5900-21A6D02D3F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2397" y="4318010"/>
            <a:ext cx="1213878" cy="5340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ess Room">
            <a:extLst>
              <a:ext uri="{FF2B5EF4-FFF2-40B4-BE49-F238E27FC236}">
                <a16:creationId xmlns:a16="http://schemas.microsoft.com/office/drawing/2014/main" id="{57447252-86CB-8C21-7B77-185E42363E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57475" y="4333141"/>
            <a:ext cx="1897222" cy="371045"/>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96895C54-8088-B972-1848-7B7D2BF15173}"/>
              </a:ext>
            </a:extLst>
          </p:cNvPr>
          <p:cNvSpPr txBox="1">
            <a:spLocks/>
          </p:cNvSpPr>
          <p:nvPr/>
        </p:nvSpPr>
        <p:spPr>
          <a:xfrm>
            <a:off x="740833" y="3164999"/>
            <a:ext cx="4297175" cy="180441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a:latin typeface="Arial"/>
                <a:cs typeface="Arial"/>
              </a:rPr>
              <a:t>Funding</a:t>
            </a:r>
          </a:p>
          <a:p>
            <a:pPr lvl="1"/>
            <a:r>
              <a:rPr lang="en-US">
                <a:latin typeface="Arial"/>
                <a:cs typeface="Arial"/>
              </a:rPr>
              <a:t>Membership fee structure (precedent: currently researchers allocate budget to OpenAI)</a:t>
            </a:r>
          </a:p>
        </p:txBody>
      </p:sp>
      <p:sp>
        <p:nvSpPr>
          <p:cNvPr id="7" name="Content Placeholder 2">
            <a:extLst>
              <a:ext uri="{FF2B5EF4-FFF2-40B4-BE49-F238E27FC236}">
                <a16:creationId xmlns:a16="http://schemas.microsoft.com/office/drawing/2014/main" id="{381E4771-6398-940A-46F3-AC7ECB98DE77}"/>
              </a:ext>
            </a:extLst>
          </p:cNvPr>
          <p:cNvSpPr txBox="1">
            <a:spLocks/>
          </p:cNvSpPr>
          <p:nvPr/>
        </p:nvSpPr>
        <p:spPr>
          <a:xfrm>
            <a:off x="3987735" y="3588595"/>
            <a:ext cx="4297175" cy="1772973"/>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atin typeface="Arial"/>
                <a:cs typeface="Arial"/>
              </a:rPr>
              <a:t>Evaluation protocol will provide use/impact data to engage industry and philanthropists with aligned interests</a:t>
            </a:r>
            <a:endParaRPr lang="en-US">
              <a:latin typeface="Arial" panose="020B0604020202020204" pitchFamily="34" charset="0"/>
              <a:cs typeface="Arial" panose="020B0604020202020204" pitchFamily="34" charset="0"/>
            </a:endParaRPr>
          </a:p>
        </p:txBody>
      </p:sp>
      <p:sp>
        <p:nvSpPr>
          <p:cNvPr id="8" name="Content Placeholder 2">
            <a:extLst>
              <a:ext uri="{FF2B5EF4-FFF2-40B4-BE49-F238E27FC236}">
                <a16:creationId xmlns:a16="http://schemas.microsoft.com/office/drawing/2014/main" id="{083749EE-7677-6CC2-F5C7-1095B5648087}"/>
              </a:ext>
            </a:extLst>
          </p:cNvPr>
          <p:cNvSpPr txBox="1">
            <a:spLocks/>
          </p:cNvSpPr>
          <p:nvPr/>
        </p:nvSpPr>
        <p:spPr>
          <a:xfrm>
            <a:off x="740833" y="5478900"/>
            <a:ext cx="10858500" cy="101392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dirty="0">
                <a:latin typeface="Arial"/>
                <a:cs typeface="Arial"/>
              </a:rPr>
              <a:t>NDIF is strongly aligned with the goals of Northeastern and we have a commitment from Khoury College to backstop up to $1M of operations</a:t>
            </a:r>
            <a:endParaRPr lang="en-US"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90879FC4-881B-D74A-7197-6E725CA6AB9B}"/>
              </a:ext>
            </a:extLst>
          </p:cNvPr>
          <p:cNvSpPr txBox="1"/>
          <p:nvPr/>
        </p:nvSpPr>
        <p:spPr>
          <a:xfrm>
            <a:off x="8689652" y="3164680"/>
            <a:ext cx="3031599" cy="369332"/>
          </a:xfrm>
          <a:prstGeom prst="rect">
            <a:avLst/>
          </a:prstGeom>
          <a:noFill/>
        </p:spPr>
        <p:txBody>
          <a:bodyPr wrap="none" rtlCol="0">
            <a:spAutoFit/>
          </a:bodyPr>
          <a:lstStyle/>
          <a:p>
            <a:pPr algn="ctr"/>
            <a:r>
              <a:rPr lang="en-US">
                <a:latin typeface="Arial" panose="020B0604020202020204" pitchFamily="34" charset="0"/>
                <a:cs typeface="Arial" panose="020B0604020202020204" pitchFamily="34" charset="0"/>
              </a:rPr>
              <a:t>Aligned prospective funders</a:t>
            </a:r>
          </a:p>
        </p:txBody>
      </p:sp>
      <p:pic>
        <p:nvPicPr>
          <p:cNvPr id="10" name="Picture 9">
            <a:extLst>
              <a:ext uri="{FF2B5EF4-FFF2-40B4-BE49-F238E27FC236}">
                <a16:creationId xmlns:a16="http://schemas.microsoft.com/office/drawing/2014/main" id="{96E371AB-53C8-D5AC-5EE9-60CD93997980}"/>
              </a:ext>
            </a:extLst>
          </p:cNvPr>
          <p:cNvPicPr>
            <a:picLocks noChangeAspect="1"/>
          </p:cNvPicPr>
          <p:nvPr/>
        </p:nvPicPr>
        <p:blipFill rotWithShape="1">
          <a:blip r:embed="rId7"/>
          <a:srcRect l="17865" r="17689"/>
          <a:stretch/>
        </p:blipFill>
        <p:spPr>
          <a:xfrm>
            <a:off x="174911" y="265390"/>
            <a:ext cx="1633592" cy="1013928"/>
          </a:xfrm>
          <a:prstGeom prst="rect">
            <a:avLst/>
          </a:prstGeom>
        </p:spPr>
      </p:pic>
    </p:spTree>
    <p:extLst>
      <p:ext uri="{BB962C8B-B14F-4D97-AF65-F5344CB8AC3E}">
        <p14:creationId xmlns:p14="http://schemas.microsoft.com/office/powerpoint/2010/main" val="18052630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F5F92B2-B892-7A93-00D4-8B485B0B5FAB}"/>
              </a:ext>
            </a:extLst>
          </p:cNvPr>
          <p:cNvGrpSpPr/>
          <p:nvPr/>
        </p:nvGrpSpPr>
        <p:grpSpPr>
          <a:xfrm>
            <a:off x="4860878" y="2331492"/>
            <a:ext cx="4261081" cy="2470245"/>
            <a:chOff x="4860878" y="2331492"/>
            <a:chExt cx="4261081" cy="2470245"/>
          </a:xfrm>
        </p:grpSpPr>
        <p:sp>
          <p:nvSpPr>
            <p:cNvPr id="18" name="Arc 17">
              <a:extLst>
                <a:ext uri="{FF2B5EF4-FFF2-40B4-BE49-F238E27FC236}">
                  <a16:creationId xmlns:a16="http://schemas.microsoft.com/office/drawing/2014/main" id="{0E9D0DEF-ADFF-6A3E-FCFB-DCB010A88DA4}"/>
                </a:ext>
              </a:extLst>
            </p:cNvPr>
            <p:cNvSpPr/>
            <p:nvPr/>
          </p:nvSpPr>
          <p:spPr>
            <a:xfrm rot="1838945">
              <a:off x="4860878" y="2331492"/>
              <a:ext cx="2470245" cy="2470245"/>
            </a:xfrm>
            <a:prstGeom prst="arc">
              <a:avLst/>
            </a:prstGeom>
            <a:ln w="381000">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F334A57C-9BA4-4EB8-15A9-A2B9F5E53019}"/>
                </a:ext>
              </a:extLst>
            </p:cNvPr>
            <p:cNvSpPr txBox="1"/>
            <p:nvPr/>
          </p:nvSpPr>
          <p:spPr>
            <a:xfrm>
              <a:off x="7449706" y="2335509"/>
              <a:ext cx="1672253" cy="646331"/>
            </a:xfrm>
            <a:prstGeom prst="rect">
              <a:avLst/>
            </a:prstGeom>
            <a:noFill/>
          </p:spPr>
          <p:txBody>
            <a:bodyPr wrap="none" rtlCol="0">
              <a:spAutoFit/>
            </a:bodyPr>
            <a:lstStyle/>
            <a:p>
              <a:r>
                <a:rPr lang="en-US" sz="3600">
                  <a:latin typeface="Arial" panose="020B0604020202020204" pitchFamily="34" charset="0"/>
                  <a:cs typeface="Arial" panose="020B0604020202020204" pitchFamily="34" charset="0"/>
                </a:rPr>
                <a:t>Identify</a:t>
              </a:r>
            </a:p>
          </p:txBody>
        </p:sp>
      </p:grpSp>
      <p:grpSp>
        <p:nvGrpSpPr>
          <p:cNvPr id="28" name="Group 27">
            <a:extLst>
              <a:ext uri="{FF2B5EF4-FFF2-40B4-BE49-F238E27FC236}">
                <a16:creationId xmlns:a16="http://schemas.microsoft.com/office/drawing/2014/main" id="{DB99F5D8-D34D-B39A-E44F-105BCA079732}"/>
              </a:ext>
            </a:extLst>
          </p:cNvPr>
          <p:cNvGrpSpPr/>
          <p:nvPr/>
        </p:nvGrpSpPr>
        <p:grpSpPr>
          <a:xfrm>
            <a:off x="4860878" y="2331492"/>
            <a:ext cx="3683038" cy="3050457"/>
            <a:chOff x="4860878" y="2331492"/>
            <a:chExt cx="3683038" cy="3050457"/>
          </a:xfrm>
        </p:grpSpPr>
        <p:sp>
          <p:nvSpPr>
            <p:cNvPr id="19" name="Arc 18">
              <a:extLst>
                <a:ext uri="{FF2B5EF4-FFF2-40B4-BE49-F238E27FC236}">
                  <a16:creationId xmlns:a16="http://schemas.microsoft.com/office/drawing/2014/main" id="{9DFD385D-1502-6E62-AD43-AF6BE726954A}"/>
                </a:ext>
              </a:extLst>
            </p:cNvPr>
            <p:cNvSpPr/>
            <p:nvPr/>
          </p:nvSpPr>
          <p:spPr>
            <a:xfrm rot="7238945">
              <a:off x="4860878" y="2331492"/>
              <a:ext cx="2470245" cy="2470245"/>
            </a:xfrm>
            <a:prstGeom prst="arc">
              <a:avLst/>
            </a:prstGeom>
            <a:ln w="381000">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DF23911D-7AFA-3D8F-8452-219E17726F8C}"/>
                </a:ext>
              </a:extLst>
            </p:cNvPr>
            <p:cNvSpPr txBox="1"/>
            <p:nvPr/>
          </p:nvSpPr>
          <p:spPr>
            <a:xfrm>
              <a:off x="6717775" y="4735618"/>
              <a:ext cx="1826141" cy="646331"/>
            </a:xfrm>
            <a:prstGeom prst="rect">
              <a:avLst/>
            </a:prstGeom>
            <a:noFill/>
          </p:spPr>
          <p:txBody>
            <a:bodyPr wrap="none" rtlCol="0">
              <a:spAutoFit/>
            </a:bodyPr>
            <a:lstStyle/>
            <a:p>
              <a:r>
                <a:rPr lang="en-US" sz="3600">
                  <a:latin typeface="Arial" panose="020B0604020202020204" pitchFamily="34" charset="0"/>
                  <a:cs typeface="Arial" panose="020B0604020202020204" pitchFamily="34" charset="0"/>
                </a:rPr>
                <a:t>Analyze</a:t>
              </a:r>
            </a:p>
          </p:txBody>
        </p:sp>
      </p:grpSp>
      <p:grpSp>
        <p:nvGrpSpPr>
          <p:cNvPr id="29" name="Group 28">
            <a:extLst>
              <a:ext uri="{FF2B5EF4-FFF2-40B4-BE49-F238E27FC236}">
                <a16:creationId xmlns:a16="http://schemas.microsoft.com/office/drawing/2014/main" id="{7B65177C-D9D1-3DDB-0B7F-17B99D6F139D}"/>
              </a:ext>
            </a:extLst>
          </p:cNvPr>
          <p:cNvGrpSpPr/>
          <p:nvPr/>
        </p:nvGrpSpPr>
        <p:grpSpPr>
          <a:xfrm>
            <a:off x="3070042" y="2331492"/>
            <a:ext cx="4261081" cy="2470245"/>
            <a:chOff x="3070042" y="2331492"/>
            <a:chExt cx="4261081" cy="2470245"/>
          </a:xfrm>
        </p:grpSpPr>
        <p:sp>
          <p:nvSpPr>
            <p:cNvPr id="20" name="Arc 19">
              <a:extLst>
                <a:ext uri="{FF2B5EF4-FFF2-40B4-BE49-F238E27FC236}">
                  <a16:creationId xmlns:a16="http://schemas.microsoft.com/office/drawing/2014/main" id="{A5997CED-3846-FA79-4C5A-08F06CD9CD43}"/>
                </a:ext>
              </a:extLst>
            </p:cNvPr>
            <p:cNvSpPr/>
            <p:nvPr/>
          </p:nvSpPr>
          <p:spPr>
            <a:xfrm rot="12638945">
              <a:off x="4860878" y="2331492"/>
              <a:ext cx="2470245" cy="2470245"/>
            </a:xfrm>
            <a:prstGeom prst="arc">
              <a:avLst/>
            </a:prstGeom>
            <a:ln w="381000">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3FF97330-C177-3938-B63D-E361F52223B4}"/>
                </a:ext>
              </a:extLst>
            </p:cNvPr>
            <p:cNvSpPr txBox="1"/>
            <p:nvPr/>
          </p:nvSpPr>
          <p:spPr>
            <a:xfrm>
              <a:off x="3070042" y="4089287"/>
              <a:ext cx="1672253" cy="646331"/>
            </a:xfrm>
            <a:prstGeom prst="rect">
              <a:avLst/>
            </a:prstGeom>
            <a:noFill/>
          </p:spPr>
          <p:txBody>
            <a:bodyPr wrap="none" rtlCol="0">
              <a:spAutoFit/>
            </a:bodyPr>
            <a:lstStyle/>
            <a:p>
              <a:r>
                <a:rPr lang="en-US" sz="3600">
                  <a:latin typeface="Arial" panose="020B0604020202020204" pitchFamily="34" charset="0"/>
                  <a:cs typeface="Arial" panose="020B0604020202020204" pitchFamily="34" charset="0"/>
                </a:rPr>
                <a:t>Control</a:t>
              </a:r>
            </a:p>
          </p:txBody>
        </p:sp>
      </p:grpSp>
      <p:grpSp>
        <p:nvGrpSpPr>
          <p:cNvPr id="30" name="Group 29">
            <a:extLst>
              <a:ext uri="{FF2B5EF4-FFF2-40B4-BE49-F238E27FC236}">
                <a16:creationId xmlns:a16="http://schemas.microsoft.com/office/drawing/2014/main" id="{34475725-E5FC-DFDF-DD31-827C28D5742E}"/>
              </a:ext>
            </a:extLst>
          </p:cNvPr>
          <p:cNvGrpSpPr/>
          <p:nvPr/>
        </p:nvGrpSpPr>
        <p:grpSpPr>
          <a:xfrm>
            <a:off x="3648085" y="1708593"/>
            <a:ext cx="3683038" cy="3093145"/>
            <a:chOff x="3648085" y="1708593"/>
            <a:chExt cx="3683038" cy="3093145"/>
          </a:xfrm>
        </p:grpSpPr>
        <p:sp>
          <p:nvSpPr>
            <p:cNvPr id="21" name="Arc 20">
              <a:extLst>
                <a:ext uri="{FF2B5EF4-FFF2-40B4-BE49-F238E27FC236}">
                  <a16:creationId xmlns:a16="http://schemas.microsoft.com/office/drawing/2014/main" id="{85175F79-AE1C-4DAB-E3A9-D63D31A24741}"/>
                </a:ext>
              </a:extLst>
            </p:cNvPr>
            <p:cNvSpPr/>
            <p:nvPr/>
          </p:nvSpPr>
          <p:spPr>
            <a:xfrm rot="18038945">
              <a:off x="4860878" y="2331493"/>
              <a:ext cx="2470245" cy="2470245"/>
            </a:xfrm>
            <a:prstGeom prst="arc">
              <a:avLst/>
            </a:prstGeom>
            <a:ln w="381000">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8174B159-A99C-89BC-0921-3665A9A67156}"/>
                </a:ext>
              </a:extLst>
            </p:cNvPr>
            <p:cNvSpPr txBox="1"/>
            <p:nvPr/>
          </p:nvSpPr>
          <p:spPr>
            <a:xfrm>
              <a:off x="3648085" y="1708593"/>
              <a:ext cx="1723549" cy="646331"/>
            </a:xfrm>
            <a:prstGeom prst="rect">
              <a:avLst/>
            </a:prstGeom>
            <a:noFill/>
          </p:spPr>
          <p:txBody>
            <a:bodyPr wrap="none" rtlCol="0">
              <a:spAutoFit/>
            </a:bodyPr>
            <a:lstStyle/>
            <a:p>
              <a:r>
                <a:rPr lang="en-US" sz="3600">
                  <a:latin typeface="Arial" panose="020B0604020202020204" pitchFamily="34" charset="0"/>
                  <a:cs typeface="Arial" panose="020B0604020202020204" pitchFamily="34" charset="0"/>
                </a:rPr>
                <a:t>Monitor</a:t>
              </a:r>
            </a:p>
          </p:txBody>
        </p:sp>
      </p:grpSp>
      <p:sp>
        <p:nvSpPr>
          <p:cNvPr id="31" name="TextBox 30">
            <a:extLst>
              <a:ext uri="{FF2B5EF4-FFF2-40B4-BE49-F238E27FC236}">
                <a16:creationId xmlns:a16="http://schemas.microsoft.com/office/drawing/2014/main" id="{F651F10C-FE85-1A2E-061A-B3FA64A3306E}"/>
              </a:ext>
            </a:extLst>
          </p:cNvPr>
          <p:cNvSpPr txBox="1"/>
          <p:nvPr/>
        </p:nvSpPr>
        <p:spPr>
          <a:xfrm>
            <a:off x="4552949" y="6028364"/>
            <a:ext cx="3086101" cy="523220"/>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(4.2.7 in proposal)</a:t>
            </a:r>
          </a:p>
        </p:txBody>
      </p:sp>
      <p:sp>
        <p:nvSpPr>
          <p:cNvPr id="36" name="Title 1">
            <a:extLst>
              <a:ext uri="{FF2B5EF4-FFF2-40B4-BE49-F238E27FC236}">
                <a16:creationId xmlns:a16="http://schemas.microsoft.com/office/drawing/2014/main" id="{89C3BEF4-91BE-6D8A-FBA6-19A460D1771E}"/>
              </a:ext>
            </a:extLst>
          </p:cNvPr>
          <p:cNvSpPr>
            <a:spLocks noGrp="1"/>
          </p:cNvSpPr>
          <p:nvPr>
            <p:ph type="title"/>
          </p:nvPr>
        </p:nvSpPr>
        <p:spPr>
          <a:xfrm>
            <a:off x="3275463" y="-1"/>
            <a:ext cx="8902888" cy="1555845"/>
          </a:xfrm>
        </p:spPr>
        <p:txBody>
          <a:bodyPr>
            <a:normAutofit/>
          </a:bodyPr>
          <a:lstStyle/>
          <a:p>
            <a:r>
              <a:rPr lang="en-US" b="1">
                <a:latin typeface="Arial"/>
                <a:cs typeface="Arial"/>
              </a:rPr>
              <a:t>Risk-Management Process</a:t>
            </a:r>
          </a:p>
        </p:txBody>
      </p:sp>
      <p:pic>
        <p:nvPicPr>
          <p:cNvPr id="38" name="Picture 37">
            <a:extLst>
              <a:ext uri="{FF2B5EF4-FFF2-40B4-BE49-F238E27FC236}">
                <a16:creationId xmlns:a16="http://schemas.microsoft.com/office/drawing/2014/main" id="{D57CF3DD-736F-25D5-F7C9-68872AC991B1}"/>
              </a:ext>
            </a:extLst>
          </p:cNvPr>
          <p:cNvPicPr>
            <a:picLocks noChangeAspect="1"/>
          </p:cNvPicPr>
          <p:nvPr/>
        </p:nvPicPr>
        <p:blipFill rotWithShape="1">
          <a:blip r:embed="rId3"/>
          <a:srcRect l="17865" r="17689"/>
          <a:stretch/>
        </p:blipFill>
        <p:spPr>
          <a:xfrm>
            <a:off x="174910" y="265390"/>
            <a:ext cx="2325221" cy="1443204"/>
          </a:xfrm>
          <a:prstGeom prst="rect">
            <a:avLst/>
          </a:prstGeom>
        </p:spPr>
      </p:pic>
      <p:sp>
        <p:nvSpPr>
          <p:cNvPr id="2" name="TextBox 1">
            <a:extLst>
              <a:ext uri="{FF2B5EF4-FFF2-40B4-BE49-F238E27FC236}">
                <a16:creationId xmlns:a16="http://schemas.microsoft.com/office/drawing/2014/main" id="{C8CB4E7B-3174-CB98-CEEC-4887D6114EFC}"/>
              </a:ext>
            </a:extLst>
          </p:cNvPr>
          <p:cNvSpPr txBox="1"/>
          <p:nvPr/>
        </p:nvSpPr>
        <p:spPr>
          <a:xfrm>
            <a:off x="10453257" y="3202331"/>
            <a:ext cx="1297150" cy="646331"/>
          </a:xfrm>
          <a:prstGeom prst="rect">
            <a:avLst/>
          </a:prstGeom>
          <a:noFill/>
          <a:ln w="19050">
            <a:solidFill>
              <a:schemeClr val="tx1"/>
            </a:solidFill>
          </a:ln>
        </p:spPr>
        <p:txBody>
          <a:bodyPr wrap="none" rtlCol="0">
            <a:spAutoFit/>
          </a:bodyPr>
          <a:lstStyle/>
          <a:p>
            <a:pPr algn="ctr"/>
            <a:r>
              <a:rPr lang="en-US"/>
              <a:t>Engineering</a:t>
            </a:r>
            <a:br>
              <a:rPr lang="en-US"/>
            </a:br>
            <a:r>
              <a:rPr lang="en-US"/>
              <a:t>Leadership</a:t>
            </a:r>
          </a:p>
        </p:txBody>
      </p:sp>
      <p:sp>
        <p:nvSpPr>
          <p:cNvPr id="3" name="TextBox 2">
            <a:extLst>
              <a:ext uri="{FF2B5EF4-FFF2-40B4-BE49-F238E27FC236}">
                <a16:creationId xmlns:a16="http://schemas.microsoft.com/office/drawing/2014/main" id="{8362BD5F-5B19-4569-49F6-0BD086597B3F}"/>
              </a:ext>
            </a:extLst>
          </p:cNvPr>
          <p:cNvSpPr txBox="1"/>
          <p:nvPr/>
        </p:nvSpPr>
        <p:spPr>
          <a:xfrm>
            <a:off x="9625935" y="2012343"/>
            <a:ext cx="1208216" cy="646331"/>
          </a:xfrm>
          <a:prstGeom prst="rect">
            <a:avLst/>
          </a:prstGeom>
          <a:noFill/>
          <a:ln w="19050">
            <a:solidFill>
              <a:schemeClr val="tx1"/>
            </a:solidFill>
          </a:ln>
        </p:spPr>
        <p:txBody>
          <a:bodyPr wrap="none" rtlCol="0">
            <a:spAutoFit/>
          </a:bodyPr>
          <a:lstStyle/>
          <a:p>
            <a:pPr algn="ctr"/>
            <a:r>
              <a:rPr lang="en-US"/>
              <a:t>Science</a:t>
            </a:r>
            <a:br>
              <a:rPr lang="en-US"/>
            </a:br>
            <a:r>
              <a:rPr lang="en-US"/>
              <a:t>Leadership</a:t>
            </a:r>
          </a:p>
        </p:txBody>
      </p:sp>
      <p:sp>
        <p:nvSpPr>
          <p:cNvPr id="4" name="TextBox 3">
            <a:extLst>
              <a:ext uri="{FF2B5EF4-FFF2-40B4-BE49-F238E27FC236}">
                <a16:creationId xmlns:a16="http://schemas.microsoft.com/office/drawing/2014/main" id="{27CADF24-D973-8688-4EC3-813A1D213E8A}"/>
              </a:ext>
            </a:extLst>
          </p:cNvPr>
          <p:cNvSpPr txBox="1"/>
          <p:nvPr/>
        </p:nvSpPr>
        <p:spPr>
          <a:xfrm>
            <a:off x="9229934" y="4412452"/>
            <a:ext cx="1276311" cy="646331"/>
          </a:xfrm>
          <a:prstGeom prst="rect">
            <a:avLst/>
          </a:prstGeom>
          <a:noFill/>
          <a:ln w="19050">
            <a:solidFill>
              <a:schemeClr val="tx1"/>
            </a:solidFill>
          </a:ln>
        </p:spPr>
        <p:txBody>
          <a:bodyPr wrap="none" rtlCol="0">
            <a:spAutoFit/>
          </a:bodyPr>
          <a:lstStyle/>
          <a:p>
            <a:pPr algn="ctr"/>
            <a:r>
              <a:rPr lang="en-US"/>
              <a:t>User</a:t>
            </a:r>
            <a:br>
              <a:rPr lang="en-US"/>
            </a:br>
            <a:r>
              <a:rPr lang="en-US"/>
              <a:t>Community</a:t>
            </a:r>
          </a:p>
        </p:txBody>
      </p:sp>
      <p:sp>
        <p:nvSpPr>
          <p:cNvPr id="5" name="TextBox 4">
            <a:extLst>
              <a:ext uri="{FF2B5EF4-FFF2-40B4-BE49-F238E27FC236}">
                <a16:creationId xmlns:a16="http://schemas.microsoft.com/office/drawing/2014/main" id="{C75D7583-A6E8-357E-E9A5-D36FEF75D156}"/>
              </a:ext>
            </a:extLst>
          </p:cNvPr>
          <p:cNvSpPr txBox="1"/>
          <p:nvPr/>
        </p:nvSpPr>
        <p:spPr>
          <a:xfrm>
            <a:off x="1800446" y="4612505"/>
            <a:ext cx="952312" cy="646331"/>
          </a:xfrm>
          <a:prstGeom prst="rect">
            <a:avLst/>
          </a:prstGeom>
          <a:noFill/>
          <a:ln w="19050">
            <a:solidFill>
              <a:schemeClr val="tx1"/>
            </a:solidFill>
          </a:ln>
        </p:spPr>
        <p:txBody>
          <a:bodyPr wrap="none" rtlCol="0">
            <a:spAutoFit/>
          </a:bodyPr>
          <a:lstStyle/>
          <a:p>
            <a:pPr algn="ctr"/>
            <a:r>
              <a:rPr lang="en-US"/>
              <a:t>External</a:t>
            </a:r>
            <a:br>
              <a:rPr lang="en-US"/>
            </a:br>
            <a:r>
              <a:rPr lang="en-US"/>
              <a:t>Vendors</a:t>
            </a:r>
          </a:p>
        </p:txBody>
      </p:sp>
      <p:sp>
        <p:nvSpPr>
          <p:cNvPr id="6" name="TextBox 5">
            <a:extLst>
              <a:ext uri="{FF2B5EF4-FFF2-40B4-BE49-F238E27FC236}">
                <a16:creationId xmlns:a16="http://schemas.microsoft.com/office/drawing/2014/main" id="{1BF1150B-6229-7605-86C3-ED871D9AFAAE}"/>
              </a:ext>
            </a:extLst>
          </p:cNvPr>
          <p:cNvSpPr txBox="1"/>
          <p:nvPr/>
        </p:nvSpPr>
        <p:spPr>
          <a:xfrm>
            <a:off x="971083" y="3766121"/>
            <a:ext cx="969241" cy="646331"/>
          </a:xfrm>
          <a:prstGeom prst="rect">
            <a:avLst/>
          </a:prstGeom>
          <a:noFill/>
          <a:ln w="19050">
            <a:solidFill>
              <a:schemeClr val="tx1"/>
            </a:solidFill>
          </a:ln>
        </p:spPr>
        <p:txBody>
          <a:bodyPr wrap="none" rtlCol="0">
            <a:spAutoFit/>
          </a:bodyPr>
          <a:lstStyle/>
          <a:p>
            <a:pPr algn="ctr"/>
            <a:r>
              <a:rPr lang="en-US"/>
              <a:t>Outside</a:t>
            </a:r>
          </a:p>
          <a:p>
            <a:pPr algn="ctr"/>
            <a:r>
              <a:rPr lang="en-US"/>
              <a:t>Partners</a:t>
            </a:r>
          </a:p>
        </p:txBody>
      </p:sp>
      <p:sp>
        <p:nvSpPr>
          <p:cNvPr id="7" name="TextBox 6">
            <a:extLst>
              <a:ext uri="{FF2B5EF4-FFF2-40B4-BE49-F238E27FC236}">
                <a16:creationId xmlns:a16="http://schemas.microsoft.com/office/drawing/2014/main" id="{0DF7ED11-0338-8797-A557-8CC18FEE3C18}"/>
              </a:ext>
            </a:extLst>
          </p:cNvPr>
          <p:cNvSpPr txBox="1"/>
          <p:nvPr/>
        </p:nvSpPr>
        <p:spPr>
          <a:xfrm>
            <a:off x="1763791" y="1933203"/>
            <a:ext cx="923651" cy="646331"/>
          </a:xfrm>
          <a:prstGeom prst="rect">
            <a:avLst/>
          </a:prstGeom>
          <a:noFill/>
          <a:ln w="19050">
            <a:solidFill>
              <a:schemeClr val="tx1"/>
            </a:solidFill>
          </a:ln>
        </p:spPr>
        <p:txBody>
          <a:bodyPr wrap="none" rtlCol="0">
            <a:spAutoFit/>
          </a:bodyPr>
          <a:lstStyle/>
          <a:p>
            <a:pPr algn="ctr"/>
            <a:r>
              <a:rPr lang="en-US"/>
              <a:t>Public</a:t>
            </a:r>
            <a:br>
              <a:rPr lang="en-US"/>
            </a:br>
            <a:r>
              <a:rPr lang="en-US"/>
              <a:t>Impacts</a:t>
            </a:r>
          </a:p>
        </p:txBody>
      </p:sp>
      <p:sp>
        <p:nvSpPr>
          <p:cNvPr id="8" name="TextBox 7">
            <a:extLst>
              <a:ext uri="{FF2B5EF4-FFF2-40B4-BE49-F238E27FC236}">
                <a16:creationId xmlns:a16="http://schemas.microsoft.com/office/drawing/2014/main" id="{69ADF18C-2B6A-260D-02E3-83BA2E940A50}"/>
              </a:ext>
            </a:extLst>
          </p:cNvPr>
          <p:cNvSpPr txBox="1"/>
          <p:nvPr/>
        </p:nvSpPr>
        <p:spPr>
          <a:xfrm>
            <a:off x="4587252" y="5678626"/>
            <a:ext cx="3017493" cy="369332"/>
          </a:xfrm>
          <a:prstGeom prst="rect">
            <a:avLst/>
          </a:prstGeom>
          <a:noFill/>
          <a:ln w="19050">
            <a:solidFill>
              <a:schemeClr val="tx1"/>
            </a:solidFill>
          </a:ln>
        </p:spPr>
        <p:txBody>
          <a:bodyPr wrap="none" rtlCol="0">
            <a:spAutoFit/>
          </a:bodyPr>
          <a:lstStyle/>
          <a:p>
            <a:pPr algn="ctr"/>
            <a:r>
              <a:rPr lang="en-US">
                <a:highlight>
                  <a:srgbClr val="FFFF00"/>
                </a:highlight>
              </a:rPr>
              <a:t>Project Manager Coordination</a:t>
            </a:r>
          </a:p>
        </p:txBody>
      </p:sp>
      <p:sp>
        <p:nvSpPr>
          <p:cNvPr id="9" name="TextBox 8">
            <a:extLst>
              <a:ext uri="{FF2B5EF4-FFF2-40B4-BE49-F238E27FC236}">
                <a16:creationId xmlns:a16="http://schemas.microsoft.com/office/drawing/2014/main" id="{57D7428D-AADC-CAE0-28FC-E94B24472EED}"/>
              </a:ext>
            </a:extLst>
          </p:cNvPr>
          <p:cNvSpPr txBox="1"/>
          <p:nvPr/>
        </p:nvSpPr>
        <p:spPr>
          <a:xfrm>
            <a:off x="687994" y="2837384"/>
            <a:ext cx="1602939" cy="646331"/>
          </a:xfrm>
          <a:prstGeom prst="rect">
            <a:avLst/>
          </a:prstGeom>
          <a:noFill/>
          <a:ln w="19050">
            <a:solidFill>
              <a:schemeClr val="tx1"/>
            </a:solidFill>
          </a:ln>
        </p:spPr>
        <p:txBody>
          <a:bodyPr wrap="none" rtlCol="0">
            <a:spAutoFit/>
          </a:bodyPr>
          <a:lstStyle/>
          <a:p>
            <a:pPr algn="ctr"/>
            <a:r>
              <a:rPr lang="en-US"/>
              <a:t>External</a:t>
            </a:r>
            <a:br>
              <a:rPr lang="en-US"/>
            </a:br>
            <a:r>
              <a:rPr lang="en-US"/>
              <a:t>Advisory Board</a:t>
            </a:r>
          </a:p>
        </p:txBody>
      </p:sp>
    </p:spTree>
    <p:extLst>
      <p:ext uri="{BB962C8B-B14F-4D97-AF65-F5344CB8AC3E}">
        <p14:creationId xmlns:p14="http://schemas.microsoft.com/office/powerpoint/2010/main" val="1339027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E44B32A8-2BF6-B3B7-231A-1D2AD34558E3}"/>
              </a:ext>
            </a:extLst>
          </p:cNvPr>
          <p:cNvGraphicFramePr>
            <a:graphicFrameLocks noGrp="1"/>
          </p:cNvGraphicFramePr>
          <p:nvPr>
            <p:extLst>
              <p:ext uri="{D42A27DB-BD31-4B8C-83A1-F6EECF244321}">
                <p14:modId xmlns:p14="http://schemas.microsoft.com/office/powerpoint/2010/main" val="3309910465"/>
              </p:ext>
            </p:extLst>
          </p:nvPr>
        </p:nvGraphicFramePr>
        <p:xfrm>
          <a:off x="670256" y="2119415"/>
          <a:ext cx="11343066" cy="4592928"/>
        </p:xfrm>
        <a:graphic>
          <a:graphicData uri="http://schemas.openxmlformats.org/drawingml/2006/table">
            <a:tbl>
              <a:tblPr firstRow="1" bandRow="1">
                <a:tableStyleId>{0505E3EF-67EA-436B-97B2-0124C06EBD24}</a:tableStyleId>
              </a:tblPr>
              <a:tblGrid>
                <a:gridCol w="925706">
                  <a:extLst>
                    <a:ext uri="{9D8B030D-6E8A-4147-A177-3AD203B41FA5}">
                      <a16:colId xmlns:a16="http://schemas.microsoft.com/office/drawing/2014/main" val="2787158173"/>
                    </a:ext>
                  </a:extLst>
                </a:gridCol>
                <a:gridCol w="4695221">
                  <a:extLst>
                    <a:ext uri="{9D8B030D-6E8A-4147-A177-3AD203B41FA5}">
                      <a16:colId xmlns:a16="http://schemas.microsoft.com/office/drawing/2014/main" val="3109244645"/>
                    </a:ext>
                  </a:extLst>
                </a:gridCol>
                <a:gridCol w="1629400">
                  <a:extLst>
                    <a:ext uri="{9D8B030D-6E8A-4147-A177-3AD203B41FA5}">
                      <a16:colId xmlns:a16="http://schemas.microsoft.com/office/drawing/2014/main" val="3421056511"/>
                    </a:ext>
                  </a:extLst>
                </a:gridCol>
                <a:gridCol w="1250634">
                  <a:extLst>
                    <a:ext uri="{9D8B030D-6E8A-4147-A177-3AD203B41FA5}">
                      <a16:colId xmlns:a16="http://schemas.microsoft.com/office/drawing/2014/main" val="1051069557"/>
                    </a:ext>
                  </a:extLst>
                </a:gridCol>
                <a:gridCol w="1141281">
                  <a:extLst>
                    <a:ext uri="{9D8B030D-6E8A-4147-A177-3AD203B41FA5}">
                      <a16:colId xmlns:a16="http://schemas.microsoft.com/office/drawing/2014/main" val="3359091933"/>
                    </a:ext>
                  </a:extLst>
                </a:gridCol>
                <a:gridCol w="1700824">
                  <a:extLst>
                    <a:ext uri="{9D8B030D-6E8A-4147-A177-3AD203B41FA5}">
                      <a16:colId xmlns:a16="http://schemas.microsoft.com/office/drawing/2014/main" val="2802903475"/>
                    </a:ext>
                  </a:extLst>
                </a:gridCol>
              </a:tblGrid>
              <a:tr h="324096">
                <a:tc>
                  <a:txBody>
                    <a:bodyPr/>
                    <a:lstStyle/>
                    <a:p>
                      <a:r>
                        <a:rPr lang="en-US" sz="1600">
                          <a:latin typeface="Arial"/>
                          <a:cs typeface="Arial"/>
                        </a:rPr>
                        <a:t>WBS</a:t>
                      </a:r>
                    </a:p>
                  </a:txBody>
                  <a:tcPr/>
                </a:tc>
                <a:tc>
                  <a:txBody>
                    <a:bodyPr/>
                    <a:lstStyle/>
                    <a:p>
                      <a:r>
                        <a:rPr lang="en-US" sz="1600">
                          <a:latin typeface="Arial"/>
                          <a:cs typeface="Arial"/>
                        </a:rPr>
                        <a:t>Risk</a:t>
                      </a:r>
                    </a:p>
                  </a:txBody>
                  <a:tcPr/>
                </a:tc>
                <a:tc>
                  <a:txBody>
                    <a:bodyPr/>
                    <a:lstStyle/>
                    <a:p>
                      <a:r>
                        <a:rPr lang="en-US" sz="1600">
                          <a:latin typeface="Arial"/>
                          <a:cs typeface="Arial"/>
                        </a:rPr>
                        <a:t>Type</a:t>
                      </a:r>
                    </a:p>
                  </a:txBody>
                  <a:tcPr/>
                </a:tc>
                <a:tc>
                  <a:txBody>
                    <a:bodyPr/>
                    <a:lstStyle/>
                    <a:p>
                      <a:r>
                        <a:rPr lang="en-US" sz="1600">
                          <a:latin typeface="Arial"/>
                          <a:cs typeface="Arial"/>
                        </a:rPr>
                        <a:t>Prob</a:t>
                      </a:r>
                    </a:p>
                  </a:txBody>
                  <a:tcPr/>
                </a:tc>
                <a:tc>
                  <a:txBody>
                    <a:bodyPr/>
                    <a:lstStyle/>
                    <a:p>
                      <a:r>
                        <a:rPr lang="en-US" sz="1600">
                          <a:latin typeface="Arial"/>
                          <a:cs typeface="Arial"/>
                        </a:rPr>
                        <a:t>Impact</a:t>
                      </a:r>
                    </a:p>
                  </a:txBody>
                  <a:tcPr/>
                </a:tc>
                <a:tc>
                  <a:txBody>
                    <a:bodyPr/>
                    <a:lstStyle/>
                    <a:p>
                      <a:r>
                        <a:rPr lang="en-US" sz="1600">
                          <a:latin typeface="Arial"/>
                          <a:cs typeface="Arial"/>
                        </a:rPr>
                        <a:t>Strategy</a:t>
                      </a:r>
                    </a:p>
                  </a:txBody>
                  <a:tcPr/>
                </a:tc>
                <a:extLst>
                  <a:ext uri="{0D108BD9-81ED-4DB2-BD59-A6C34878D82A}">
                    <a16:rowId xmlns:a16="http://schemas.microsoft.com/office/drawing/2014/main" val="3571106758"/>
                  </a:ext>
                </a:extLst>
              </a:tr>
              <a:tr h="795507">
                <a:tc>
                  <a:txBody>
                    <a:bodyPr/>
                    <a:lstStyle/>
                    <a:p>
                      <a:r>
                        <a:rPr lang="en-US" sz="1600">
                          <a:latin typeface="Arial"/>
                          <a:cs typeface="Arial"/>
                        </a:rPr>
                        <a:t>1.1.1, 1.3</a:t>
                      </a:r>
                    </a:p>
                  </a:txBody>
                  <a:tcPr/>
                </a:tc>
                <a:tc>
                  <a:txBody>
                    <a:bodyPr/>
                    <a:lstStyle/>
                    <a:p>
                      <a:r>
                        <a:rPr lang="en-US" sz="2400">
                          <a:highlight>
                            <a:srgbClr val="FFFF00"/>
                          </a:highlight>
                          <a:latin typeface="Arial"/>
                          <a:cs typeface="Arial"/>
                        </a:rPr>
                        <a:t>Staffing risk.</a:t>
                      </a:r>
                      <a:r>
                        <a:rPr lang="en-US" sz="1600">
                          <a:highlight>
                            <a:srgbClr val="FFFF00"/>
                          </a:highlight>
                          <a:latin typeface="Arial"/>
                          <a:cs typeface="Arial"/>
                        </a:rPr>
                        <a:t>  Delays in hiring / limited availability of software engineers</a:t>
                      </a:r>
                    </a:p>
                  </a:txBody>
                  <a:tcPr/>
                </a:tc>
                <a:tc>
                  <a:txBody>
                    <a:bodyPr/>
                    <a:lstStyle/>
                    <a:p>
                      <a:r>
                        <a:rPr lang="en-US" sz="1600">
                          <a:latin typeface="Arial"/>
                          <a:cs typeface="Arial"/>
                        </a:rPr>
                        <a:t>Workforce</a:t>
                      </a:r>
                    </a:p>
                  </a:txBody>
                  <a:tcPr/>
                </a:tc>
                <a:tc>
                  <a:txBody>
                    <a:bodyPr/>
                    <a:lstStyle/>
                    <a:p>
                      <a:r>
                        <a:rPr lang="en-US" sz="1600">
                          <a:latin typeface="Arial"/>
                          <a:cs typeface="Arial"/>
                        </a:rPr>
                        <a:t>Med</a:t>
                      </a:r>
                    </a:p>
                  </a:txBody>
                  <a:tcPr/>
                </a:tc>
                <a:tc>
                  <a:txBody>
                    <a:bodyPr/>
                    <a:lstStyle/>
                    <a:p>
                      <a:r>
                        <a:rPr lang="en-US" sz="1600">
                          <a:latin typeface="Arial"/>
                          <a:cs typeface="Arial"/>
                        </a:rPr>
                        <a:t>Med</a:t>
                      </a:r>
                    </a:p>
                  </a:txBody>
                  <a:tcPr/>
                </a:tc>
                <a:tc>
                  <a:txBody>
                    <a:bodyPr/>
                    <a:lstStyle/>
                    <a:p>
                      <a:r>
                        <a:rPr lang="en-US" sz="1600">
                          <a:latin typeface="Arial"/>
                          <a:cs typeface="Arial"/>
                        </a:rPr>
                        <a:t>Avoid: Pre-funding recruitment</a:t>
                      </a:r>
                    </a:p>
                  </a:txBody>
                  <a:tcPr/>
                </a:tc>
                <a:extLst>
                  <a:ext uri="{0D108BD9-81ED-4DB2-BD59-A6C34878D82A}">
                    <a16:rowId xmlns:a16="http://schemas.microsoft.com/office/drawing/2014/main" val="3578907676"/>
                  </a:ext>
                </a:extLst>
              </a:tr>
              <a:tr h="721968">
                <a:tc>
                  <a:txBody>
                    <a:bodyPr/>
                    <a:lstStyle/>
                    <a:p>
                      <a:r>
                        <a:rPr lang="en-US" sz="1600">
                          <a:latin typeface="Arial"/>
                          <a:cs typeface="Arial"/>
                        </a:rPr>
                        <a:t>1.3.5</a:t>
                      </a:r>
                    </a:p>
                  </a:txBody>
                  <a:tcPr/>
                </a:tc>
                <a:tc>
                  <a:txBody>
                    <a:bodyPr/>
                    <a:lstStyle/>
                    <a:p>
                      <a:r>
                        <a:rPr lang="en-US" sz="2400">
                          <a:latin typeface="Arial"/>
                          <a:cs typeface="Arial"/>
                        </a:rPr>
                        <a:t>Science risk.</a:t>
                      </a:r>
                      <a:r>
                        <a:rPr lang="en-US" sz="1600">
                          <a:latin typeface="Arial"/>
                          <a:cs typeface="Arial"/>
                        </a:rPr>
                        <a:t> Feature creep, software requirement changes</a:t>
                      </a:r>
                    </a:p>
                  </a:txBody>
                  <a:tcPr/>
                </a:tc>
                <a:tc>
                  <a:txBody>
                    <a:bodyPr/>
                    <a:lstStyle/>
                    <a:p>
                      <a:r>
                        <a:rPr lang="en-US" sz="1600">
                          <a:latin typeface="Arial"/>
                          <a:cs typeface="Arial"/>
                        </a:rPr>
                        <a:t>Software quality</a:t>
                      </a:r>
                    </a:p>
                  </a:txBody>
                  <a:tcPr/>
                </a:tc>
                <a:tc>
                  <a:txBody>
                    <a:bodyPr/>
                    <a:lstStyle/>
                    <a:p>
                      <a:r>
                        <a:rPr lang="en-US" sz="1600">
                          <a:latin typeface="Arial"/>
                          <a:cs typeface="Arial"/>
                        </a:rPr>
                        <a:t>Med</a:t>
                      </a:r>
                    </a:p>
                  </a:txBody>
                  <a:tcPr/>
                </a:tc>
                <a:tc>
                  <a:txBody>
                    <a:bodyPr/>
                    <a:lstStyle/>
                    <a:p>
                      <a:r>
                        <a:rPr lang="en-US" sz="1600">
                          <a:latin typeface="Arial"/>
                          <a:cs typeface="Arial"/>
                        </a:rPr>
                        <a:t>Low</a:t>
                      </a:r>
                    </a:p>
                  </a:txBody>
                  <a:tcPr/>
                </a:tc>
                <a:tc>
                  <a:txBody>
                    <a:bodyPr/>
                    <a:lstStyle/>
                    <a:p>
                      <a:r>
                        <a:rPr lang="en-US" sz="1600">
                          <a:latin typeface="Arial"/>
                          <a:cs typeface="Arial"/>
                        </a:rPr>
                        <a:t>Mitigate: Phased development</a:t>
                      </a:r>
                    </a:p>
                  </a:txBody>
                  <a:tcPr/>
                </a:tc>
                <a:extLst>
                  <a:ext uri="{0D108BD9-81ED-4DB2-BD59-A6C34878D82A}">
                    <a16:rowId xmlns:a16="http://schemas.microsoft.com/office/drawing/2014/main" val="4087167819"/>
                  </a:ext>
                </a:extLst>
              </a:tr>
              <a:tr h="795507">
                <a:tc>
                  <a:txBody>
                    <a:bodyPr/>
                    <a:lstStyle/>
                    <a:p>
                      <a:r>
                        <a:rPr lang="en-US" sz="1600">
                          <a:latin typeface="Arial"/>
                          <a:cs typeface="Arial"/>
                        </a:rPr>
                        <a:t>1.4.2</a:t>
                      </a:r>
                    </a:p>
                  </a:txBody>
                  <a:tcPr/>
                </a:tc>
                <a:tc>
                  <a:txBody>
                    <a:bodyPr/>
                    <a:lstStyle/>
                    <a:p>
                      <a:r>
                        <a:rPr lang="en-US" sz="2400" dirty="0">
                          <a:latin typeface="Arial"/>
                          <a:cs typeface="Arial"/>
                        </a:rPr>
                        <a:t>User risk.</a:t>
                      </a:r>
                      <a:r>
                        <a:rPr lang="en-US" sz="1600" dirty="0">
                          <a:latin typeface="Arial"/>
                          <a:cs typeface="Arial"/>
                        </a:rPr>
                        <a:t> Lack of interest or low adoption</a:t>
                      </a:r>
                    </a:p>
                  </a:txBody>
                  <a:tcPr/>
                </a:tc>
                <a:tc>
                  <a:txBody>
                    <a:bodyPr/>
                    <a:lstStyle/>
                    <a:p>
                      <a:r>
                        <a:rPr lang="en-US" sz="1600" dirty="0">
                          <a:latin typeface="Arial"/>
                          <a:cs typeface="Arial"/>
                        </a:rPr>
                        <a:t>Software quality</a:t>
                      </a:r>
                    </a:p>
                  </a:txBody>
                  <a:tcPr/>
                </a:tc>
                <a:tc>
                  <a:txBody>
                    <a:bodyPr/>
                    <a:lstStyle/>
                    <a:p>
                      <a:r>
                        <a:rPr lang="en-US" sz="1600" dirty="0">
                          <a:latin typeface="Arial"/>
                          <a:cs typeface="Arial"/>
                        </a:rPr>
                        <a:t>Low</a:t>
                      </a:r>
                    </a:p>
                  </a:txBody>
                  <a:tcPr/>
                </a:tc>
                <a:tc>
                  <a:txBody>
                    <a:bodyPr/>
                    <a:lstStyle/>
                    <a:p>
                      <a:r>
                        <a:rPr lang="en-US" sz="1600" dirty="0">
                          <a:latin typeface="Arial"/>
                          <a:cs typeface="Arial"/>
                        </a:rPr>
                        <a:t>Low</a:t>
                      </a:r>
                    </a:p>
                  </a:txBody>
                  <a:tcPr/>
                </a:tc>
                <a:tc>
                  <a:txBody>
                    <a:bodyPr/>
                    <a:lstStyle/>
                    <a:p>
                      <a:r>
                        <a:rPr lang="en-US" sz="1600" dirty="0" err="1">
                          <a:latin typeface="Arial"/>
                          <a:cs typeface="Arial"/>
                        </a:rPr>
                        <a:t>Avoid+Mitigate</a:t>
                      </a:r>
                      <a:r>
                        <a:rPr lang="en-US" sz="1600" dirty="0">
                          <a:latin typeface="Arial"/>
                          <a:cs typeface="Arial"/>
                        </a:rPr>
                        <a:t>: User surveys during design</a:t>
                      </a:r>
                    </a:p>
                  </a:txBody>
                  <a:tcPr/>
                </a:tc>
                <a:extLst>
                  <a:ext uri="{0D108BD9-81ED-4DB2-BD59-A6C34878D82A}">
                    <a16:rowId xmlns:a16="http://schemas.microsoft.com/office/drawing/2014/main" val="3993498444"/>
                  </a:ext>
                </a:extLst>
              </a:tr>
              <a:tr h="795507">
                <a:tc>
                  <a:txBody>
                    <a:bodyPr/>
                    <a:lstStyle/>
                    <a:p>
                      <a:r>
                        <a:rPr lang="en-US" sz="1600">
                          <a:latin typeface="Arial"/>
                          <a:cs typeface="Arial"/>
                        </a:rPr>
                        <a:t>1.2.1</a:t>
                      </a:r>
                    </a:p>
                  </a:txBody>
                  <a:tcPr/>
                </a:tc>
                <a:tc>
                  <a:txBody>
                    <a:bodyPr/>
                    <a:lstStyle/>
                    <a:p>
                      <a:r>
                        <a:rPr lang="en-US" sz="2400">
                          <a:latin typeface="Arial"/>
                          <a:cs typeface="Arial"/>
                        </a:rPr>
                        <a:t>Infrastructure risk. </a:t>
                      </a:r>
                      <a:r>
                        <a:rPr lang="en-US" sz="1600">
                          <a:latin typeface="Arial"/>
                          <a:cs typeface="Arial"/>
                        </a:rPr>
                        <a:t>Unexpected changes in hardware availability or needs.</a:t>
                      </a:r>
                    </a:p>
                  </a:txBody>
                  <a:tcPr/>
                </a:tc>
                <a:tc>
                  <a:txBody>
                    <a:bodyPr/>
                    <a:lstStyle/>
                    <a:p>
                      <a:r>
                        <a:rPr lang="en-US" sz="1600" dirty="0">
                          <a:latin typeface="Arial"/>
                          <a:cs typeface="Arial"/>
                        </a:rPr>
                        <a:t>Cost</a:t>
                      </a:r>
                    </a:p>
                  </a:txBody>
                  <a:tcPr/>
                </a:tc>
                <a:tc>
                  <a:txBody>
                    <a:bodyPr/>
                    <a:lstStyle/>
                    <a:p>
                      <a:r>
                        <a:rPr lang="en-US" sz="1600" dirty="0">
                          <a:latin typeface="Arial"/>
                          <a:cs typeface="Arial"/>
                        </a:rPr>
                        <a:t>Low</a:t>
                      </a:r>
                    </a:p>
                  </a:txBody>
                  <a:tcPr/>
                </a:tc>
                <a:tc>
                  <a:txBody>
                    <a:bodyPr/>
                    <a:lstStyle/>
                    <a:p>
                      <a:r>
                        <a:rPr lang="en-US" sz="1600" dirty="0">
                          <a:latin typeface="Arial"/>
                          <a:cs typeface="Arial"/>
                        </a:rPr>
                        <a:t>Low</a:t>
                      </a:r>
                    </a:p>
                  </a:txBody>
                  <a:tcPr/>
                </a:tc>
                <a:tc>
                  <a:txBody>
                    <a:bodyPr/>
                    <a:lstStyle/>
                    <a:p>
                      <a:r>
                        <a:rPr lang="en-US" sz="1600" dirty="0">
                          <a:latin typeface="Arial"/>
                          <a:cs typeface="Arial"/>
                        </a:rPr>
                        <a:t>Mitigate: Benchmark alternatives</a:t>
                      </a:r>
                    </a:p>
                  </a:txBody>
                  <a:tcPr/>
                </a:tc>
                <a:extLst>
                  <a:ext uri="{0D108BD9-81ED-4DB2-BD59-A6C34878D82A}">
                    <a16:rowId xmlns:a16="http://schemas.microsoft.com/office/drawing/2014/main" val="2872892507"/>
                  </a:ext>
                </a:extLst>
              </a:tr>
              <a:tr h="935885">
                <a:tc>
                  <a:txBody>
                    <a:bodyPr/>
                    <a:lstStyle/>
                    <a:p>
                      <a:r>
                        <a:rPr lang="en-US" sz="1600" dirty="0">
                          <a:latin typeface="Arial"/>
                          <a:cs typeface="Arial"/>
                        </a:rPr>
                        <a:t>1.5</a:t>
                      </a:r>
                    </a:p>
                  </a:txBody>
                  <a:tcPr/>
                </a:tc>
                <a:tc>
                  <a:txBody>
                    <a:bodyPr/>
                    <a:lstStyle/>
                    <a:p>
                      <a:r>
                        <a:rPr lang="en-US" sz="2400" dirty="0">
                          <a:latin typeface="Arial"/>
                          <a:cs typeface="Arial"/>
                        </a:rPr>
                        <a:t>Use risk.</a:t>
                      </a:r>
                      <a:r>
                        <a:rPr lang="en-US" sz="1600" dirty="0">
                          <a:latin typeface="Arial"/>
                          <a:cs typeface="Arial"/>
                        </a:rPr>
                        <a:t> Misuse of AI whether intentional or unintentional</a:t>
                      </a:r>
                    </a:p>
                  </a:txBody>
                  <a:tcPr/>
                </a:tc>
                <a:tc>
                  <a:txBody>
                    <a:bodyPr/>
                    <a:lstStyle/>
                    <a:p>
                      <a:r>
                        <a:rPr lang="en-US" sz="1600" dirty="0">
                          <a:latin typeface="Arial"/>
                          <a:cs typeface="Arial"/>
                        </a:rPr>
                        <a:t>Public impact</a:t>
                      </a:r>
                    </a:p>
                  </a:txBody>
                  <a:tcPr/>
                </a:tc>
                <a:tc>
                  <a:txBody>
                    <a:bodyPr/>
                    <a:lstStyle/>
                    <a:p>
                      <a:r>
                        <a:rPr lang="en-US" sz="1600" dirty="0">
                          <a:latin typeface="Arial"/>
                          <a:cs typeface="Arial"/>
                        </a:rPr>
                        <a:t>Low</a:t>
                      </a:r>
                    </a:p>
                  </a:txBody>
                  <a:tcPr/>
                </a:tc>
                <a:tc>
                  <a:txBody>
                    <a:bodyPr/>
                    <a:lstStyle/>
                    <a:p>
                      <a:r>
                        <a:rPr lang="en-US" sz="1600" dirty="0">
                          <a:latin typeface="Arial"/>
                          <a:cs typeface="Arial"/>
                        </a:rPr>
                        <a:t>High</a:t>
                      </a:r>
                    </a:p>
                  </a:txBody>
                  <a:tcPr/>
                </a:tc>
                <a:tc>
                  <a:txBody>
                    <a:bodyPr/>
                    <a:lstStyle/>
                    <a:p>
                      <a:r>
                        <a:rPr lang="en-US" sz="1600" dirty="0" err="1">
                          <a:latin typeface="Arial"/>
                          <a:cs typeface="Arial"/>
                        </a:rPr>
                        <a:t>Avoid+Mitigate</a:t>
                      </a:r>
                      <a:r>
                        <a:rPr lang="en-US" sz="1600" dirty="0">
                          <a:latin typeface="Arial"/>
                          <a:cs typeface="Arial"/>
                        </a:rPr>
                        <a:t>: </a:t>
                      </a:r>
                      <a:r>
                        <a:rPr lang="en-US" sz="1600" dirty="0" err="1">
                          <a:latin typeface="Arial"/>
                          <a:cs typeface="Arial"/>
                        </a:rPr>
                        <a:t>ToS</a:t>
                      </a:r>
                      <a:r>
                        <a:rPr lang="en-US" sz="1600">
                          <a:latin typeface="Arial"/>
                          <a:cs typeface="Arial"/>
                        </a:rPr>
                        <a:t> review, </a:t>
                      </a:r>
                      <a:r>
                        <a:rPr lang="en-US" sz="1600" dirty="0">
                          <a:latin typeface="Arial"/>
                          <a:cs typeface="Arial"/>
                        </a:rPr>
                        <a:t>IRB. NU Comms + Ethics team</a:t>
                      </a:r>
                    </a:p>
                  </a:txBody>
                  <a:tcPr/>
                </a:tc>
                <a:extLst>
                  <a:ext uri="{0D108BD9-81ED-4DB2-BD59-A6C34878D82A}">
                    <a16:rowId xmlns:a16="http://schemas.microsoft.com/office/drawing/2014/main" val="618567548"/>
                  </a:ext>
                </a:extLst>
              </a:tr>
            </a:tbl>
          </a:graphicData>
        </a:graphic>
      </p:graphicFrame>
      <p:sp>
        <p:nvSpPr>
          <p:cNvPr id="7" name="Title 1">
            <a:extLst>
              <a:ext uri="{FF2B5EF4-FFF2-40B4-BE49-F238E27FC236}">
                <a16:creationId xmlns:a16="http://schemas.microsoft.com/office/drawing/2014/main" id="{C5A4697A-D838-DF35-8DA2-DF3B93CDAA06}"/>
              </a:ext>
            </a:extLst>
          </p:cNvPr>
          <p:cNvSpPr txBox="1">
            <a:spLocks/>
          </p:cNvSpPr>
          <p:nvPr/>
        </p:nvSpPr>
        <p:spPr>
          <a:xfrm>
            <a:off x="3275463" y="-1"/>
            <a:ext cx="8902888" cy="15558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r>
              <a:rPr lang="en-US" b="1">
                <a:latin typeface="Arial"/>
                <a:cs typeface="Arial"/>
              </a:rPr>
              <a:t>Risk-Management Process</a:t>
            </a:r>
          </a:p>
        </p:txBody>
      </p:sp>
      <p:pic>
        <p:nvPicPr>
          <p:cNvPr id="8" name="Picture 7">
            <a:extLst>
              <a:ext uri="{FF2B5EF4-FFF2-40B4-BE49-F238E27FC236}">
                <a16:creationId xmlns:a16="http://schemas.microsoft.com/office/drawing/2014/main" id="{8623AB6E-3EEE-976F-DB8B-5E89AEC08A07}"/>
              </a:ext>
            </a:extLst>
          </p:cNvPr>
          <p:cNvPicPr>
            <a:picLocks noChangeAspect="1"/>
          </p:cNvPicPr>
          <p:nvPr/>
        </p:nvPicPr>
        <p:blipFill rotWithShape="1">
          <a:blip r:embed="rId3"/>
          <a:srcRect l="17865" r="17689"/>
          <a:stretch/>
        </p:blipFill>
        <p:spPr>
          <a:xfrm>
            <a:off x="174910" y="265389"/>
            <a:ext cx="2698104" cy="1674643"/>
          </a:xfrm>
          <a:prstGeom prst="rect">
            <a:avLst/>
          </a:prstGeom>
        </p:spPr>
      </p:pic>
      <p:sp>
        <p:nvSpPr>
          <p:cNvPr id="10" name="TextBox 9">
            <a:extLst>
              <a:ext uri="{FF2B5EF4-FFF2-40B4-BE49-F238E27FC236}">
                <a16:creationId xmlns:a16="http://schemas.microsoft.com/office/drawing/2014/main" id="{A955BF64-5669-EABD-DA20-2786E9F02E08}"/>
              </a:ext>
            </a:extLst>
          </p:cNvPr>
          <p:cNvSpPr txBox="1"/>
          <p:nvPr/>
        </p:nvSpPr>
        <p:spPr>
          <a:xfrm>
            <a:off x="3609405" y="1497192"/>
            <a:ext cx="5043284" cy="523220"/>
          </a:xfrm>
          <a:prstGeom prst="rect">
            <a:avLst/>
          </a:prstGeom>
          <a:noFill/>
        </p:spPr>
        <p:txBody>
          <a:bodyPr wrap="square" rtlCol="0">
            <a:spAutoFit/>
          </a:bodyPr>
          <a:lstStyle/>
          <a:p>
            <a:pPr algn="ctr"/>
            <a:r>
              <a:rPr lang="en-US" sz="2800">
                <a:latin typeface="Arial" panose="020B0604020202020204" pitchFamily="34" charset="0"/>
                <a:cs typeface="Arial" panose="020B0604020202020204" pitchFamily="34" charset="0"/>
              </a:rPr>
              <a:t>Regular risk register updates</a:t>
            </a:r>
          </a:p>
        </p:txBody>
      </p:sp>
    </p:spTree>
    <p:extLst>
      <p:ext uri="{BB962C8B-B14F-4D97-AF65-F5344CB8AC3E}">
        <p14:creationId xmlns:p14="http://schemas.microsoft.com/office/powerpoint/2010/main" val="4878019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9CA4D-AECC-8858-EF0C-4F53C687C105}"/>
              </a:ext>
            </a:extLst>
          </p:cNvPr>
          <p:cNvSpPr>
            <a:spLocks noGrp="1"/>
          </p:cNvSpPr>
          <p:nvPr>
            <p:ph type="title"/>
          </p:nvPr>
        </p:nvSpPr>
        <p:spPr>
          <a:xfrm>
            <a:off x="3150102" y="22372"/>
            <a:ext cx="9041898" cy="1170164"/>
          </a:xfrm>
        </p:spPr>
        <p:txBody>
          <a:bodyPr>
            <a:normAutofit/>
          </a:bodyPr>
          <a:lstStyle/>
          <a:p>
            <a:r>
              <a:rPr lang="en-US" b="1">
                <a:latin typeface="Arial"/>
                <a:cs typeface="Arial"/>
              </a:rPr>
              <a:t>Key Performance Indicators</a:t>
            </a:r>
          </a:p>
        </p:txBody>
      </p:sp>
      <p:sp>
        <p:nvSpPr>
          <p:cNvPr id="30" name="TextBox 29">
            <a:extLst>
              <a:ext uri="{FF2B5EF4-FFF2-40B4-BE49-F238E27FC236}">
                <a16:creationId xmlns:a16="http://schemas.microsoft.com/office/drawing/2014/main" id="{C8835FB3-EA42-1213-E78B-2D20F94A2105}"/>
              </a:ext>
            </a:extLst>
          </p:cNvPr>
          <p:cNvSpPr txBox="1"/>
          <p:nvPr/>
        </p:nvSpPr>
        <p:spPr>
          <a:xfrm>
            <a:off x="330971" y="5986513"/>
            <a:ext cx="1965603" cy="523220"/>
          </a:xfrm>
          <a:prstGeom prst="rect">
            <a:avLst/>
          </a:prstGeom>
          <a:noFill/>
        </p:spPr>
        <p:txBody>
          <a:bodyPr wrap="none" rtlCol="0">
            <a:spAutoFit/>
          </a:bodyPr>
          <a:lstStyle/>
          <a:p>
            <a:r>
              <a:rPr lang="en-US" sz="2800" b="1">
                <a:latin typeface="Arial" panose="020B0604020202020204" pitchFamily="34" charset="0"/>
                <a:cs typeface="Arial" panose="020B0604020202020204" pitchFamily="34" charset="0"/>
              </a:rPr>
              <a:t>Measures:</a:t>
            </a:r>
          </a:p>
        </p:txBody>
      </p:sp>
      <p:sp>
        <p:nvSpPr>
          <p:cNvPr id="31" name="TextBox 30">
            <a:extLst>
              <a:ext uri="{FF2B5EF4-FFF2-40B4-BE49-F238E27FC236}">
                <a16:creationId xmlns:a16="http://schemas.microsoft.com/office/drawing/2014/main" id="{382D6798-9F11-1BD4-0153-573D4AFD8E12}"/>
              </a:ext>
            </a:extLst>
          </p:cNvPr>
          <p:cNvSpPr txBox="1"/>
          <p:nvPr/>
        </p:nvSpPr>
        <p:spPr>
          <a:xfrm>
            <a:off x="2326457" y="5980006"/>
            <a:ext cx="1904689" cy="523220"/>
          </a:xfrm>
          <a:prstGeom prst="rect">
            <a:avLst/>
          </a:prstGeom>
          <a:noFill/>
        </p:spPr>
        <p:txBody>
          <a:bodyPr wrap="none" rtlCol="0">
            <a:spAutoFit/>
          </a:bodyPr>
          <a:lstStyle/>
          <a:p>
            <a:r>
              <a:rPr lang="en-US" sz="2800">
                <a:latin typeface="Arial" panose="020B0604020202020204" pitchFamily="34" charset="0"/>
                <a:cs typeface="Arial" panose="020B0604020202020204" pitchFamily="34" charset="0"/>
              </a:rPr>
              <a:t>Milestones</a:t>
            </a:r>
          </a:p>
        </p:txBody>
      </p:sp>
      <p:sp>
        <p:nvSpPr>
          <p:cNvPr id="32" name="TextBox 31">
            <a:extLst>
              <a:ext uri="{FF2B5EF4-FFF2-40B4-BE49-F238E27FC236}">
                <a16:creationId xmlns:a16="http://schemas.microsoft.com/office/drawing/2014/main" id="{7787F204-12C6-723C-B79E-D77B053FE8A8}"/>
              </a:ext>
            </a:extLst>
          </p:cNvPr>
          <p:cNvSpPr txBox="1"/>
          <p:nvPr/>
        </p:nvSpPr>
        <p:spPr>
          <a:xfrm>
            <a:off x="4919593" y="5980006"/>
            <a:ext cx="1603324" cy="523220"/>
          </a:xfrm>
          <a:prstGeom prst="rect">
            <a:avLst/>
          </a:prstGeom>
          <a:noFill/>
        </p:spPr>
        <p:txBody>
          <a:bodyPr wrap="none" rtlCol="0">
            <a:spAutoFit/>
          </a:bodyPr>
          <a:lstStyle/>
          <a:p>
            <a:r>
              <a:rPr lang="en-US" sz="2800">
                <a:latin typeface="Arial" panose="020B0604020202020204" pitchFamily="34" charset="0"/>
                <a:cs typeface="Arial" panose="020B0604020202020204" pitchFamily="34" charset="0"/>
              </a:rPr>
              <a:t>Products</a:t>
            </a:r>
          </a:p>
        </p:txBody>
      </p:sp>
      <p:sp>
        <p:nvSpPr>
          <p:cNvPr id="33" name="TextBox 32">
            <a:extLst>
              <a:ext uri="{FF2B5EF4-FFF2-40B4-BE49-F238E27FC236}">
                <a16:creationId xmlns:a16="http://schemas.microsoft.com/office/drawing/2014/main" id="{63BAE0E2-EB67-E5A1-FFB8-235550E80468}"/>
              </a:ext>
            </a:extLst>
          </p:cNvPr>
          <p:cNvSpPr txBox="1"/>
          <p:nvPr/>
        </p:nvSpPr>
        <p:spPr>
          <a:xfrm>
            <a:off x="7221867" y="5986513"/>
            <a:ext cx="1124026" cy="523220"/>
          </a:xfrm>
          <a:prstGeom prst="rect">
            <a:avLst/>
          </a:prstGeom>
          <a:noFill/>
        </p:spPr>
        <p:txBody>
          <a:bodyPr wrap="none" rtlCol="0">
            <a:spAutoFit/>
          </a:bodyPr>
          <a:lstStyle/>
          <a:p>
            <a:r>
              <a:rPr lang="en-US" sz="2800">
                <a:latin typeface="Arial" panose="020B0604020202020204" pitchFamily="34" charset="0"/>
                <a:cs typeface="Arial" panose="020B0604020202020204" pitchFamily="34" charset="0"/>
              </a:rPr>
              <a:t>Users</a:t>
            </a:r>
          </a:p>
        </p:txBody>
      </p:sp>
      <p:sp>
        <p:nvSpPr>
          <p:cNvPr id="34" name="TextBox 33">
            <a:extLst>
              <a:ext uri="{FF2B5EF4-FFF2-40B4-BE49-F238E27FC236}">
                <a16:creationId xmlns:a16="http://schemas.microsoft.com/office/drawing/2014/main" id="{5AED0515-FFA3-AD32-7226-7A6917AB1642}"/>
              </a:ext>
            </a:extLst>
          </p:cNvPr>
          <p:cNvSpPr txBox="1"/>
          <p:nvPr/>
        </p:nvSpPr>
        <p:spPr>
          <a:xfrm>
            <a:off x="9372686" y="5980006"/>
            <a:ext cx="1383712" cy="523220"/>
          </a:xfrm>
          <a:prstGeom prst="rect">
            <a:avLst/>
          </a:prstGeom>
          <a:noFill/>
        </p:spPr>
        <p:txBody>
          <a:bodyPr wrap="none" rtlCol="0">
            <a:spAutoFit/>
          </a:bodyPr>
          <a:lstStyle/>
          <a:p>
            <a:r>
              <a:rPr lang="en-US" sz="2800">
                <a:latin typeface="Arial" panose="020B0604020202020204" pitchFamily="34" charset="0"/>
                <a:cs typeface="Arial" panose="020B0604020202020204" pitchFamily="34" charset="0"/>
              </a:rPr>
              <a:t>Results</a:t>
            </a:r>
          </a:p>
        </p:txBody>
      </p:sp>
      <p:cxnSp>
        <p:nvCxnSpPr>
          <p:cNvPr id="36" name="Straight Connector 35">
            <a:extLst>
              <a:ext uri="{FF2B5EF4-FFF2-40B4-BE49-F238E27FC236}">
                <a16:creationId xmlns:a16="http://schemas.microsoft.com/office/drawing/2014/main" id="{8D929E56-13EC-28DB-CE00-3EBF0FCBFD9C}"/>
              </a:ext>
            </a:extLst>
          </p:cNvPr>
          <p:cNvCxnSpPr/>
          <p:nvPr/>
        </p:nvCxnSpPr>
        <p:spPr>
          <a:xfrm>
            <a:off x="559799" y="5704765"/>
            <a:ext cx="10890914" cy="0"/>
          </a:xfrm>
          <a:prstGeom prst="line">
            <a:avLst/>
          </a:prstGeom>
          <a:ln w="76200">
            <a:prstDash val="sysDash"/>
          </a:ln>
        </p:spPr>
        <p:style>
          <a:lnRef idx="1">
            <a:schemeClr val="dk1"/>
          </a:lnRef>
          <a:fillRef idx="0">
            <a:schemeClr val="dk1"/>
          </a:fillRef>
          <a:effectRef idx="0">
            <a:schemeClr val="dk1"/>
          </a:effectRef>
          <a:fontRef idx="minor">
            <a:schemeClr val="tx1"/>
          </a:fontRef>
        </p:style>
      </p:cxnSp>
      <p:pic>
        <p:nvPicPr>
          <p:cNvPr id="38" name="Picture 37">
            <a:extLst>
              <a:ext uri="{FF2B5EF4-FFF2-40B4-BE49-F238E27FC236}">
                <a16:creationId xmlns:a16="http://schemas.microsoft.com/office/drawing/2014/main" id="{23A95243-57BD-E440-9EE6-AC7BAF6F3B72}"/>
              </a:ext>
            </a:extLst>
          </p:cNvPr>
          <p:cNvPicPr>
            <a:picLocks noChangeAspect="1"/>
          </p:cNvPicPr>
          <p:nvPr/>
        </p:nvPicPr>
        <p:blipFill rotWithShape="1">
          <a:blip r:embed="rId3"/>
          <a:srcRect l="17865" r="17689"/>
          <a:stretch/>
        </p:blipFill>
        <p:spPr>
          <a:xfrm>
            <a:off x="330971" y="198647"/>
            <a:ext cx="1167193" cy="724446"/>
          </a:xfrm>
          <a:prstGeom prst="rect">
            <a:avLst/>
          </a:prstGeom>
        </p:spPr>
      </p:pic>
      <p:sp>
        <p:nvSpPr>
          <p:cNvPr id="5" name="TextBox 4">
            <a:extLst>
              <a:ext uri="{FF2B5EF4-FFF2-40B4-BE49-F238E27FC236}">
                <a16:creationId xmlns:a16="http://schemas.microsoft.com/office/drawing/2014/main" id="{9D1E590C-3A28-8948-E47B-D1A19EB850A6}"/>
              </a:ext>
            </a:extLst>
          </p:cNvPr>
          <p:cNvSpPr txBox="1"/>
          <p:nvPr/>
        </p:nvSpPr>
        <p:spPr>
          <a:xfrm>
            <a:off x="7530623" y="1490963"/>
            <a:ext cx="4518809"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Arial"/>
                <a:cs typeface="Calibri"/>
              </a:rPr>
              <a:t>Scientific Discovery</a:t>
            </a:r>
            <a:endParaRPr lang="en-US" b="1">
              <a:latin typeface="Arial"/>
              <a:cs typeface="Calibri"/>
            </a:endParaRPr>
          </a:p>
          <a:p>
            <a:pPr lvl="1"/>
            <a:r>
              <a:rPr lang="en-US" sz="2400">
                <a:latin typeface="Arial"/>
                <a:cs typeface="Calibri"/>
              </a:rPr>
              <a:t>Fundamental understanding</a:t>
            </a:r>
          </a:p>
          <a:p>
            <a:pPr lvl="1"/>
            <a:r>
              <a:rPr lang="en-US" sz="2400">
                <a:latin typeface="Arial"/>
                <a:cs typeface="Calibri"/>
              </a:rPr>
              <a:t>Multidisciplinary research</a:t>
            </a:r>
          </a:p>
          <a:p>
            <a:pPr lvl="1"/>
            <a:r>
              <a:rPr lang="en-US" sz="2400">
                <a:latin typeface="Arial"/>
                <a:cs typeface="Calibri"/>
              </a:rPr>
              <a:t>Count citations, discoveries</a:t>
            </a:r>
          </a:p>
          <a:p>
            <a:r>
              <a:rPr lang="en-US" sz="2400" b="1">
                <a:latin typeface="Arial"/>
                <a:cs typeface="Calibri"/>
              </a:rPr>
              <a:t>Trustworthy AI</a:t>
            </a:r>
          </a:p>
          <a:p>
            <a:pPr lvl="1"/>
            <a:r>
              <a:rPr lang="en-US" sz="2400">
                <a:latin typeface="Arial"/>
                <a:cs typeface="Calibri"/>
              </a:rPr>
              <a:t>Enables auditing of biases</a:t>
            </a:r>
          </a:p>
          <a:p>
            <a:pPr lvl="1"/>
            <a:r>
              <a:rPr lang="en-US" sz="2400">
                <a:latin typeface="Arial"/>
                <a:cs typeface="Calibri"/>
              </a:rPr>
              <a:t>Evaluations of AI risk</a:t>
            </a:r>
          </a:p>
          <a:p>
            <a:pPr lvl="1"/>
            <a:r>
              <a:rPr lang="en-US" sz="2400">
                <a:latin typeface="Arial"/>
                <a:cs typeface="Calibri"/>
              </a:rPr>
              <a:t>Mitigations of AI risk</a:t>
            </a:r>
            <a:endParaRPr lang="en-US" sz="2400" b="1">
              <a:latin typeface="Arial"/>
              <a:cs typeface="Calibri"/>
            </a:endParaRPr>
          </a:p>
          <a:p>
            <a:r>
              <a:rPr lang="en-US" sz="2400" b="1">
                <a:latin typeface="Arial"/>
                <a:cs typeface="Calibri"/>
              </a:rPr>
              <a:t>Workforce Development</a:t>
            </a:r>
          </a:p>
          <a:p>
            <a:pPr lvl="1"/>
            <a:r>
              <a:rPr lang="en-US" sz="2400">
                <a:latin typeface="Arial"/>
                <a:cs typeface="Calibri"/>
              </a:rPr>
              <a:t>Employers use of platform</a:t>
            </a:r>
          </a:p>
        </p:txBody>
      </p:sp>
      <p:sp>
        <p:nvSpPr>
          <p:cNvPr id="7" name="TextBox 6">
            <a:extLst>
              <a:ext uri="{FF2B5EF4-FFF2-40B4-BE49-F238E27FC236}">
                <a16:creationId xmlns:a16="http://schemas.microsoft.com/office/drawing/2014/main" id="{AA2DD6CF-F545-93EC-728C-B01BD1E9580F}"/>
              </a:ext>
            </a:extLst>
          </p:cNvPr>
          <p:cNvSpPr txBox="1"/>
          <p:nvPr/>
        </p:nvSpPr>
        <p:spPr>
          <a:xfrm>
            <a:off x="7143577" y="897979"/>
            <a:ext cx="267041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highlight>
                  <a:srgbClr val="FFFF00"/>
                </a:highlight>
                <a:latin typeface="Arial" panose="020B0604020202020204" pitchFamily="34" charset="0"/>
                <a:cs typeface="Arial" panose="020B0604020202020204" pitchFamily="34" charset="0"/>
              </a:rPr>
              <a:t>Impacts</a:t>
            </a:r>
            <a:endParaRPr lang="en-US">
              <a:highlight>
                <a:srgbClr val="FFFF00"/>
              </a:highlight>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0BA39526-4521-A24A-A8CA-A4C7DCB08602}"/>
              </a:ext>
            </a:extLst>
          </p:cNvPr>
          <p:cNvSpPr txBox="1"/>
          <p:nvPr/>
        </p:nvSpPr>
        <p:spPr>
          <a:xfrm>
            <a:off x="539943" y="1490963"/>
            <a:ext cx="4120547"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Arial"/>
                <a:cs typeface="Calibri"/>
              </a:rPr>
              <a:t>Inference Capacity</a:t>
            </a:r>
            <a:endParaRPr lang="en-US" b="1">
              <a:latin typeface="Arial"/>
              <a:cs typeface="Calibri"/>
            </a:endParaRPr>
          </a:p>
          <a:p>
            <a:pPr lvl="1"/>
            <a:r>
              <a:rPr lang="en-US" sz="2400">
                <a:latin typeface="Arial"/>
                <a:cs typeface="Calibri"/>
              </a:rPr>
              <a:t>LLM models</a:t>
            </a:r>
            <a:endParaRPr lang="en-US">
              <a:latin typeface="Arial"/>
              <a:cs typeface="Calibri" panose="020F0502020204030204"/>
            </a:endParaRPr>
          </a:p>
          <a:p>
            <a:r>
              <a:rPr lang="en-US" sz="2400" b="1">
                <a:latin typeface="Arial"/>
                <a:cs typeface="Calibri"/>
              </a:rPr>
              <a:t>Open-Source Library</a:t>
            </a:r>
          </a:p>
          <a:p>
            <a:pPr lvl="1"/>
            <a:r>
              <a:rPr lang="en-US" sz="2400">
                <a:latin typeface="Arial"/>
                <a:cs typeface="Calibri"/>
              </a:rPr>
              <a:t>Probing methods</a:t>
            </a:r>
          </a:p>
          <a:p>
            <a:pPr lvl="1"/>
            <a:r>
              <a:rPr lang="en-US" sz="2400">
                <a:latin typeface="Arial"/>
                <a:cs typeface="Calibri"/>
              </a:rPr>
              <a:t>Productivity</a:t>
            </a:r>
          </a:p>
          <a:p>
            <a:r>
              <a:rPr lang="en-US" sz="2400" b="1">
                <a:latin typeface="Arial"/>
                <a:cs typeface="Calibri"/>
              </a:rPr>
              <a:t>Online User Interface</a:t>
            </a:r>
          </a:p>
          <a:p>
            <a:pPr lvl="1"/>
            <a:r>
              <a:rPr lang="en-US" sz="2400">
                <a:latin typeface="Arial"/>
                <a:cs typeface="Calibri"/>
              </a:rPr>
              <a:t>Non-coding usage</a:t>
            </a:r>
            <a:endParaRPr lang="en-US">
              <a:latin typeface="Arial"/>
              <a:cs typeface="Calibri" panose="020F0502020204030204"/>
            </a:endParaRPr>
          </a:p>
          <a:p>
            <a:r>
              <a:rPr lang="en-US" sz="2400" b="1">
                <a:latin typeface="Arial"/>
                <a:cs typeface="Calibri"/>
              </a:rPr>
              <a:t>Scalable Training</a:t>
            </a:r>
          </a:p>
          <a:p>
            <a:pPr lvl="1"/>
            <a:r>
              <a:rPr lang="en-US" sz="2400">
                <a:latin typeface="Arial"/>
                <a:cs typeface="Calibri"/>
              </a:rPr>
              <a:t>Online materials</a:t>
            </a:r>
          </a:p>
          <a:p>
            <a:pPr lvl="1"/>
            <a:r>
              <a:rPr lang="en-US" sz="2400">
                <a:latin typeface="Arial"/>
                <a:cs typeface="Calibri"/>
              </a:rPr>
              <a:t>Curriculum</a:t>
            </a:r>
          </a:p>
        </p:txBody>
      </p:sp>
      <p:sp>
        <p:nvSpPr>
          <p:cNvPr id="6" name="TextBox 5">
            <a:extLst>
              <a:ext uri="{FF2B5EF4-FFF2-40B4-BE49-F238E27FC236}">
                <a16:creationId xmlns:a16="http://schemas.microsoft.com/office/drawing/2014/main" id="{1C3C4772-523D-C3E2-542B-BE46C7E65A48}"/>
              </a:ext>
            </a:extLst>
          </p:cNvPr>
          <p:cNvSpPr txBox="1"/>
          <p:nvPr/>
        </p:nvSpPr>
        <p:spPr>
          <a:xfrm>
            <a:off x="483573" y="960587"/>
            <a:ext cx="197581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highlight>
                  <a:srgbClr val="FFFF00"/>
                </a:highlight>
                <a:latin typeface="Arial" panose="020B0604020202020204" pitchFamily="34" charset="0"/>
                <a:cs typeface="Arial" panose="020B0604020202020204" pitchFamily="34" charset="0"/>
              </a:rPr>
              <a:t>Outputs</a:t>
            </a:r>
            <a:endParaRPr lang="en-US">
              <a:highlight>
                <a:srgbClr val="FFFF00"/>
              </a:highlight>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EBA4B0BE-E2AA-B001-4F1B-4D310A900AD5}"/>
              </a:ext>
            </a:extLst>
          </p:cNvPr>
          <p:cNvSpPr txBox="1"/>
          <p:nvPr/>
        </p:nvSpPr>
        <p:spPr>
          <a:xfrm>
            <a:off x="3953387" y="1490963"/>
            <a:ext cx="4120548"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Arial"/>
                <a:cs typeface="Calibri"/>
              </a:rPr>
              <a:t>User Adoption</a:t>
            </a:r>
            <a:endParaRPr lang="en-US" b="1">
              <a:latin typeface="Arial"/>
              <a:cs typeface="Calibri"/>
            </a:endParaRPr>
          </a:p>
          <a:p>
            <a:pPr lvl="1"/>
            <a:r>
              <a:rPr lang="en-US" sz="2400">
                <a:latin typeface="Arial"/>
                <a:cs typeface="Calibri"/>
              </a:rPr>
              <a:t>Number of users</a:t>
            </a:r>
          </a:p>
          <a:p>
            <a:pPr lvl="1"/>
            <a:r>
              <a:rPr lang="en-US" sz="2400">
                <a:latin typeface="Arial"/>
                <a:cs typeface="Calibri"/>
              </a:rPr>
              <a:t>Utilization</a:t>
            </a:r>
          </a:p>
          <a:p>
            <a:r>
              <a:rPr lang="en-US" sz="2400" b="1">
                <a:latin typeface="Arial"/>
                <a:cs typeface="Calibri"/>
              </a:rPr>
              <a:t>User Reach</a:t>
            </a:r>
          </a:p>
          <a:p>
            <a:pPr lvl="1"/>
            <a:r>
              <a:rPr lang="en-US" sz="2400">
                <a:latin typeface="Arial"/>
                <a:cs typeface="Calibri"/>
              </a:rPr>
              <a:t>Geographic diversity</a:t>
            </a:r>
          </a:p>
          <a:p>
            <a:pPr lvl="1"/>
            <a:r>
              <a:rPr lang="en-US" sz="2400">
                <a:latin typeface="Arial"/>
                <a:cs typeface="Calibri"/>
              </a:rPr>
              <a:t>Intersectional diversity</a:t>
            </a:r>
            <a:endParaRPr lang="en-US" sz="2400" b="1">
              <a:latin typeface="Arial"/>
              <a:cs typeface="Calibri"/>
            </a:endParaRPr>
          </a:p>
          <a:p>
            <a:r>
              <a:rPr lang="en-US" sz="2400" b="1">
                <a:latin typeface="Arial"/>
                <a:cs typeface="Calibri"/>
              </a:rPr>
              <a:t>Trained Users</a:t>
            </a:r>
          </a:p>
          <a:p>
            <a:pPr lvl="1"/>
            <a:r>
              <a:rPr lang="en-US" sz="2400">
                <a:latin typeface="Arial"/>
                <a:cs typeface="Calibri"/>
              </a:rPr>
              <a:t>Workshop participation</a:t>
            </a:r>
          </a:p>
          <a:p>
            <a:pPr lvl="1"/>
            <a:r>
              <a:rPr lang="en-US" sz="2400">
                <a:latin typeface="Arial"/>
                <a:cs typeface="Calibri"/>
              </a:rPr>
              <a:t>Online participation</a:t>
            </a:r>
          </a:p>
          <a:p>
            <a:pPr lvl="1"/>
            <a:r>
              <a:rPr lang="en-US" sz="2400">
                <a:latin typeface="Arial"/>
                <a:cs typeface="Calibri"/>
              </a:rPr>
              <a:t>Classroom use</a:t>
            </a:r>
          </a:p>
        </p:txBody>
      </p:sp>
      <p:sp>
        <p:nvSpPr>
          <p:cNvPr id="10" name="TextBox 9">
            <a:extLst>
              <a:ext uri="{FF2B5EF4-FFF2-40B4-BE49-F238E27FC236}">
                <a16:creationId xmlns:a16="http://schemas.microsoft.com/office/drawing/2014/main" id="{824AC2DB-0332-69B2-4362-C47D22D9FADF}"/>
              </a:ext>
            </a:extLst>
          </p:cNvPr>
          <p:cNvSpPr txBox="1"/>
          <p:nvPr/>
        </p:nvSpPr>
        <p:spPr>
          <a:xfrm>
            <a:off x="3673763" y="896112"/>
            <a:ext cx="197581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highlight>
                  <a:srgbClr val="FFFF00"/>
                </a:highlight>
                <a:latin typeface="Arial" panose="020B0604020202020204" pitchFamily="34" charset="0"/>
                <a:cs typeface="Arial" panose="020B0604020202020204" pitchFamily="34" charset="0"/>
              </a:rPr>
              <a:t>Users</a:t>
            </a:r>
            <a:endParaRPr lang="en-US">
              <a:highlight>
                <a:srgbClr val="FFFF00"/>
              </a:highlight>
              <a:latin typeface="Arial" panose="020B0604020202020204" pitchFamily="34" charset="0"/>
              <a:cs typeface="Arial" panose="020B0604020202020204" pitchFamily="34" charset="0"/>
            </a:endParaRPr>
          </a:p>
        </p:txBody>
      </p:sp>
      <p:cxnSp>
        <p:nvCxnSpPr>
          <p:cNvPr id="12" name="Straight Arrow Connector 11">
            <a:extLst>
              <a:ext uri="{FF2B5EF4-FFF2-40B4-BE49-F238E27FC236}">
                <a16:creationId xmlns:a16="http://schemas.microsoft.com/office/drawing/2014/main" id="{119CF599-4F64-F20E-BE67-3113E0A80B98}"/>
              </a:ext>
            </a:extLst>
          </p:cNvPr>
          <p:cNvCxnSpPr>
            <a:cxnSpLocks/>
          </p:cNvCxnSpPr>
          <p:nvPr/>
        </p:nvCxnSpPr>
        <p:spPr>
          <a:xfrm flipH="1" flipV="1">
            <a:off x="2359742" y="5220929"/>
            <a:ext cx="2606589" cy="870155"/>
          </a:xfrm>
          <a:prstGeom prst="straightConnector1">
            <a:avLst/>
          </a:prstGeom>
          <a:ln w="127000">
            <a:solidFill>
              <a:srgbClr val="BF84EC"/>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4EE2911-1B8D-EF82-F567-147CE43FCC39}"/>
              </a:ext>
            </a:extLst>
          </p:cNvPr>
          <p:cNvCxnSpPr>
            <a:cxnSpLocks/>
          </p:cNvCxnSpPr>
          <p:nvPr/>
        </p:nvCxnSpPr>
        <p:spPr>
          <a:xfrm flipH="1" flipV="1">
            <a:off x="5938278" y="5207006"/>
            <a:ext cx="1331685" cy="884078"/>
          </a:xfrm>
          <a:prstGeom prst="straightConnector1">
            <a:avLst/>
          </a:prstGeom>
          <a:ln w="127000">
            <a:solidFill>
              <a:srgbClr val="BF84EC"/>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0719B8C-A172-F7F8-089C-C205E1A28C26}"/>
              </a:ext>
            </a:extLst>
          </p:cNvPr>
          <p:cNvCxnSpPr>
            <a:cxnSpLocks/>
          </p:cNvCxnSpPr>
          <p:nvPr/>
        </p:nvCxnSpPr>
        <p:spPr>
          <a:xfrm flipH="1" flipV="1">
            <a:off x="8846296" y="5207006"/>
            <a:ext cx="628774" cy="795033"/>
          </a:xfrm>
          <a:prstGeom prst="straightConnector1">
            <a:avLst/>
          </a:prstGeom>
          <a:ln w="127000">
            <a:solidFill>
              <a:srgbClr val="BF84E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093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D72FC-D0D8-5943-DE36-F8A4457098C8}"/>
              </a:ext>
            </a:extLst>
          </p:cNvPr>
          <p:cNvSpPr>
            <a:spLocks noGrp="1"/>
          </p:cNvSpPr>
          <p:nvPr>
            <p:ph type="title"/>
          </p:nvPr>
        </p:nvSpPr>
        <p:spPr>
          <a:xfrm>
            <a:off x="74133" y="4595644"/>
            <a:ext cx="5392958" cy="1389750"/>
          </a:xfrm>
        </p:spPr>
        <p:txBody>
          <a:bodyPr>
            <a:normAutofit fontScale="90000"/>
          </a:bodyPr>
          <a:lstStyle/>
          <a:p>
            <a:pPr algn="ctr">
              <a:lnSpc>
                <a:spcPct val="100000"/>
              </a:lnSpc>
            </a:pPr>
            <a:r>
              <a:rPr lang="en-US" sz="3600" b="1"/>
              <a:t>PI David Bau</a:t>
            </a:r>
            <a:r>
              <a:rPr lang="en-US" sz="3600"/>
              <a:t>:</a:t>
            </a:r>
            <a:br>
              <a:rPr lang="en-US" sz="3600"/>
            </a:br>
            <a:r>
              <a:rPr lang="en-US" sz="3600">
                <a:highlight>
                  <a:srgbClr val="FFFF00"/>
                </a:highlight>
              </a:rPr>
              <a:t>unique 25-year track record</a:t>
            </a:r>
            <a:br>
              <a:rPr lang="en-US" sz="3600"/>
            </a:br>
            <a:r>
              <a:rPr lang="en-US" sz="3600"/>
              <a:t>in Industry and Academia</a:t>
            </a:r>
          </a:p>
        </p:txBody>
      </p:sp>
      <p:grpSp>
        <p:nvGrpSpPr>
          <p:cNvPr id="19" name="Group 18">
            <a:extLst>
              <a:ext uri="{FF2B5EF4-FFF2-40B4-BE49-F238E27FC236}">
                <a16:creationId xmlns:a16="http://schemas.microsoft.com/office/drawing/2014/main" id="{F2061E8E-5EA8-D158-18CE-7D0870F3EE40}"/>
              </a:ext>
            </a:extLst>
          </p:cNvPr>
          <p:cNvGrpSpPr/>
          <p:nvPr/>
        </p:nvGrpSpPr>
        <p:grpSpPr>
          <a:xfrm>
            <a:off x="6654221" y="5424893"/>
            <a:ext cx="3460434" cy="1241550"/>
            <a:chOff x="8547919" y="5461986"/>
            <a:chExt cx="3460434" cy="1241550"/>
          </a:xfrm>
        </p:grpSpPr>
        <p:sp>
          <p:nvSpPr>
            <p:cNvPr id="5" name="TextBox 4">
              <a:extLst>
                <a:ext uri="{FF2B5EF4-FFF2-40B4-BE49-F238E27FC236}">
                  <a16:creationId xmlns:a16="http://schemas.microsoft.com/office/drawing/2014/main" id="{3AD0A86A-E747-B18F-4CA0-11D47513C973}"/>
                </a:ext>
              </a:extLst>
            </p:cNvPr>
            <p:cNvSpPr txBox="1"/>
            <p:nvPr/>
          </p:nvSpPr>
          <p:spPr>
            <a:xfrm>
              <a:off x="8547919" y="5461986"/>
              <a:ext cx="3460434" cy="646331"/>
            </a:xfrm>
            <a:prstGeom prst="rect">
              <a:avLst/>
            </a:prstGeom>
            <a:noFill/>
          </p:spPr>
          <p:txBody>
            <a:bodyPr wrap="none" rtlCol="0">
              <a:spAutoFit/>
            </a:bodyPr>
            <a:lstStyle/>
            <a:p>
              <a:r>
                <a:rPr lang="en-US" b="1"/>
                <a:t>PhD MIT, EECS 2015-2021, Pioneer</a:t>
              </a:r>
            </a:p>
            <a:p>
              <a:r>
                <a:rPr lang="en-US" b="1"/>
                <a:t>in Deep Network Interpretability</a:t>
              </a:r>
            </a:p>
          </p:txBody>
        </p:sp>
        <p:sp>
          <p:nvSpPr>
            <p:cNvPr id="7" name="TextBox 6">
              <a:extLst>
                <a:ext uri="{FF2B5EF4-FFF2-40B4-BE49-F238E27FC236}">
                  <a16:creationId xmlns:a16="http://schemas.microsoft.com/office/drawing/2014/main" id="{2C958408-6D31-390B-E6AA-47CCCF3BDB57}"/>
                </a:ext>
              </a:extLst>
            </p:cNvPr>
            <p:cNvSpPr txBox="1"/>
            <p:nvPr/>
          </p:nvSpPr>
          <p:spPr>
            <a:xfrm>
              <a:off x="8547919" y="6057205"/>
              <a:ext cx="2432012" cy="646331"/>
            </a:xfrm>
            <a:prstGeom prst="rect">
              <a:avLst/>
            </a:prstGeom>
            <a:noFill/>
          </p:spPr>
          <p:txBody>
            <a:bodyPr wrap="none" rtlCol="0">
              <a:spAutoFit/>
            </a:bodyPr>
            <a:lstStyle/>
            <a:p>
              <a:r>
                <a:rPr lang="en-US"/>
                <a:t>Assistant Professor at</a:t>
              </a:r>
              <a:br>
                <a:rPr lang="en-US"/>
              </a:br>
              <a:r>
                <a:rPr lang="en-US"/>
                <a:t>Northeastern University</a:t>
              </a:r>
            </a:p>
          </p:txBody>
        </p:sp>
      </p:grpSp>
      <p:pic>
        <p:nvPicPr>
          <p:cNvPr id="2050" name="Picture 2" descr="David Bau - Khoury College of Computer Sciences">
            <a:extLst>
              <a:ext uri="{FF2B5EF4-FFF2-40B4-BE49-F238E27FC236}">
                <a16:creationId xmlns:a16="http://schemas.microsoft.com/office/drawing/2014/main" id="{CA4C7286-4B48-BBF8-E9D4-F220B760C2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035" r="7799"/>
          <a:stretch/>
        </p:blipFill>
        <p:spPr bwMode="auto">
          <a:xfrm>
            <a:off x="1655178" y="2104388"/>
            <a:ext cx="2277636" cy="230687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867FF8E-2615-9710-97CE-0BB7EBAD6A82}"/>
              </a:ext>
            </a:extLst>
          </p:cNvPr>
          <p:cNvSpPr txBox="1"/>
          <p:nvPr/>
        </p:nvSpPr>
        <p:spPr>
          <a:xfrm>
            <a:off x="6654221" y="132419"/>
            <a:ext cx="2727734" cy="923330"/>
          </a:xfrm>
          <a:prstGeom prst="rect">
            <a:avLst/>
          </a:prstGeom>
          <a:noFill/>
        </p:spPr>
        <p:txBody>
          <a:bodyPr wrap="none" rtlCol="0">
            <a:spAutoFit/>
          </a:bodyPr>
          <a:lstStyle/>
          <a:p>
            <a:r>
              <a:rPr lang="en-US"/>
              <a:t>AB Harvard, MS Cornell</a:t>
            </a:r>
          </a:p>
          <a:p>
            <a:r>
              <a:rPr lang="en-US" b="1"/>
              <a:t>Author: </a:t>
            </a:r>
            <a:r>
              <a:rPr lang="en-US" b="1" err="1"/>
              <a:t>Trefethen</a:t>
            </a:r>
            <a:r>
              <a:rPr lang="en-US" b="1"/>
              <a:t> and Bau</a:t>
            </a:r>
          </a:p>
          <a:p>
            <a:r>
              <a:rPr lang="en-US" b="1" i="1"/>
              <a:t>Numerical Linear Algebra</a:t>
            </a:r>
          </a:p>
        </p:txBody>
      </p:sp>
      <p:grpSp>
        <p:nvGrpSpPr>
          <p:cNvPr id="17" name="Group 16">
            <a:extLst>
              <a:ext uri="{FF2B5EF4-FFF2-40B4-BE49-F238E27FC236}">
                <a16:creationId xmlns:a16="http://schemas.microsoft.com/office/drawing/2014/main" id="{5BD09D10-2982-CADE-72C7-CB0EA23E81DB}"/>
              </a:ext>
            </a:extLst>
          </p:cNvPr>
          <p:cNvGrpSpPr/>
          <p:nvPr/>
        </p:nvGrpSpPr>
        <p:grpSpPr>
          <a:xfrm>
            <a:off x="6654221" y="1064868"/>
            <a:ext cx="4335858" cy="4296262"/>
            <a:chOff x="7300619" y="1064868"/>
            <a:chExt cx="4335858" cy="4296262"/>
          </a:xfrm>
        </p:grpSpPr>
        <p:sp>
          <p:nvSpPr>
            <p:cNvPr id="4" name="TextBox 3">
              <a:extLst>
                <a:ext uri="{FF2B5EF4-FFF2-40B4-BE49-F238E27FC236}">
                  <a16:creationId xmlns:a16="http://schemas.microsoft.com/office/drawing/2014/main" id="{1BD6AADA-CD71-6E1E-D330-ADC501BEF7A6}"/>
                </a:ext>
              </a:extLst>
            </p:cNvPr>
            <p:cNvSpPr txBox="1"/>
            <p:nvPr/>
          </p:nvSpPr>
          <p:spPr>
            <a:xfrm>
              <a:off x="7300619" y="2498808"/>
              <a:ext cx="3882601" cy="2862322"/>
            </a:xfrm>
            <a:prstGeom prst="rect">
              <a:avLst/>
            </a:prstGeom>
            <a:noFill/>
            <a:ln>
              <a:noFill/>
            </a:ln>
          </p:spPr>
          <p:txBody>
            <a:bodyPr wrap="none" rtlCol="0">
              <a:spAutoFit/>
            </a:bodyPr>
            <a:lstStyle/>
            <a:p>
              <a:r>
                <a:rPr lang="en-US" b="1"/>
                <a:t>Google: 12 years</a:t>
              </a:r>
            </a:p>
            <a:p>
              <a:r>
                <a:rPr lang="en-US" b="1">
                  <a:solidFill>
                    <a:srgbClr val="7030A0"/>
                  </a:solidFill>
                </a:rPr>
                <a:t>Founded and Managed</a:t>
              </a:r>
            </a:p>
            <a:p>
              <a:r>
                <a:rPr lang="en-US" b="1">
                  <a:solidFill>
                    <a:srgbClr val="7030A0"/>
                  </a:solidFill>
                </a:rPr>
                <a:t>Google Talk (voice/video/chat)</a:t>
              </a:r>
            </a:p>
            <a:p>
              <a:pPr lvl="1"/>
              <a:r>
                <a:rPr lang="en-US" b="1"/>
                <a:t>20 engineers, open platform</a:t>
              </a:r>
            </a:p>
            <a:p>
              <a:pPr lvl="1"/>
              <a:r>
                <a:rPr lang="en-US" b="1"/>
                <a:t>Multi-million-dollar infrastructure</a:t>
              </a:r>
            </a:p>
            <a:p>
              <a:pPr lvl="1"/>
              <a:r>
                <a:rPr lang="en-US" b="1"/>
                <a:t>Direct impact: 100,000,000 users</a:t>
              </a:r>
            </a:p>
            <a:p>
              <a:pPr lvl="1"/>
              <a:r>
                <a:rPr lang="en-US" b="1"/>
                <a:t>lib-jingle, WebRTC, enables Zoom</a:t>
              </a:r>
            </a:p>
            <a:p>
              <a:r>
                <a:rPr lang="en-US"/>
                <a:t>Image Search Ranking AI</a:t>
              </a:r>
            </a:p>
            <a:p>
              <a:pPr lvl="1"/>
              <a:r>
                <a:rPr lang="en-US"/>
                <a:t>Managed team for</a:t>
              </a:r>
              <a:br>
                <a:rPr lang="en-US"/>
              </a:br>
              <a:r>
                <a:rPr lang="en-US"/>
                <a:t>Real-time AI image search</a:t>
              </a:r>
            </a:p>
          </p:txBody>
        </p:sp>
        <p:sp>
          <p:nvSpPr>
            <p:cNvPr id="6" name="TextBox 5">
              <a:extLst>
                <a:ext uri="{FF2B5EF4-FFF2-40B4-BE49-F238E27FC236}">
                  <a16:creationId xmlns:a16="http://schemas.microsoft.com/office/drawing/2014/main" id="{AFE9F27C-037F-B996-F5BB-BF9E42C9CC6B}"/>
                </a:ext>
              </a:extLst>
            </p:cNvPr>
            <p:cNvSpPr txBox="1"/>
            <p:nvPr/>
          </p:nvSpPr>
          <p:spPr>
            <a:xfrm>
              <a:off x="7300619" y="1471947"/>
              <a:ext cx="3680879" cy="646331"/>
            </a:xfrm>
            <a:prstGeom prst="rect">
              <a:avLst/>
            </a:prstGeom>
            <a:noFill/>
          </p:spPr>
          <p:txBody>
            <a:bodyPr wrap="none" rtlCol="0">
              <a:spAutoFit/>
            </a:bodyPr>
            <a:lstStyle/>
            <a:p>
              <a:r>
                <a:rPr lang="en-US" b="1"/>
                <a:t>Microsoft: 5 years</a:t>
              </a:r>
            </a:p>
            <a:p>
              <a:r>
                <a:rPr lang="en-US"/>
                <a:t>Program manager for IE web browser</a:t>
              </a:r>
            </a:p>
          </p:txBody>
        </p:sp>
        <p:sp>
          <p:nvSpPr>
            <p:cNvPr id="9" name="TextBox 8">
              <a:extLst>
                <a:ext uri="{FF2B5EF4-FFF2-40B4-BE49-F238E27FC236}">
                  <a16:creationId xmlns:a16="http://schemas.microsoft.com/office/drawing/2014/main" id="{F9CA7EE5-2C13-32BE-4287-633C700D26EF}"/>
                </a:ext>
              </a:extLst>
            </p:cNvPr>
            <p:cNvSpPr txBox="1"/>
            <p:nvPr/>
          </p:nvSpPr>
          <p:spPr>
            <a:xfrm>
              <a:off x="7300619" y="2111238"/>
              <a:ext cx="2435090" cy="369332"/>
            </a:xfrm>
            <a:prstGeom prst="rect">
              <a:avLst/>
            </a:prstGeom>
            <a:noFill/>
          </p:spPr>
          <p:txBody>
            <a:bodyPr wrap="none" rtlCol="0">
              <a:spAutoFit/>
            </a:bodyPr>
            <a:lstStyle/>
            <a:p>
              <a:r>
                <a:rPr lang="en-US"/>
                <a:t>Startups: web platforms</a:t>
              </a:r>
            </a:p>
          </p:txBody>
        </p:sp>
        <p:sp>
          <p:nvSpPr>
            <p:cNvPr id="14" name="TextBox 13">
              <a:extLst>
                <a:ext uri="{FF2B5EF4-FFF2-40B4-BE49-F238E27FC236}">
                  <a16:creationId xmlns:a16="http://schemas.microsoft.com/office/drawing/2014/main" id="{ED13D97D-C751-35A3-E708-8909FE6C98CD}"/>
                </a:ext>
              </a:extLst>
            </p:cNvPr>
            <p:cNvSpPr txBox="1"/>
            <p:nvPr/>
          </p:nvSpPr>
          <p:spPr>
            <a:xfrm>
              <a:off x="7310275" y="1064868"/>
              <a:ext cx="2915285" cy="369332"/>
            </a:xfrm>
            <a:prstGeom prst="rect">
              <a:avLst/>
            </a:prstGeom>
            <a:noFill/>
          </p:spPr>
          <p:txBody>
            <a:bodyPr wrap="none" rtlCol="0">
              <a:spAutoFit/>
            </a:bodyPr>
            <a:lstStyle/>
            <a:p>
              <a:r>
                <a:rPr lang="en-US" b="1"/>
                <a:t>20 years industry experience</a:t>
              </a:r>
            </a:p>
          </p:txBody>
        </p:sp>
        <p:sp>
          <p:nvSpPr>
            <p:cNvPr id="15" name="Rectangle 14">
              <a:extLst>
                <a:ext uri="{FF2B5EF4-FFF2-40B4-BE49-F238E27FC236}">
                  <a16:creationId xmlns:a16="http://schemas.microsoft.com/office/drawing/2014/main" id="{DD457F22-9A0A-D7EA-BDBD-40FF3A140924}"/>
                </a:ext>
              </a:extLst>
            </p:cNvPr>
            <p:cNvSpPr/>
            <p:nvPr/>
          </p:nvSpPr>
          <p:spPr>
            <a:xfrm>
              <a:off x="7310275" y="2816942"/>
              <a:ext cx="4326202" cy="168131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7030A0"/>
                  </a:solidFill>
                </a:ln>
              </a:endParaRPr>
            </a:p>
          </p:txBody>
        </p:sp>
      </p:grpSp>
      <p:pic>
        <p:nvPicPr>
          <p:cNvPr id="18" name="Picture 17">
            <a:extLst>
              <a:ext uri="{FF2B5EF4-FFF2-40B4-BE49-F238E27FC236}">
                <a16:creationId xmlns:a16="http://schemas.microsoft.com/office/drawing/2014/main" id="{30DBDDB1-60DF-F7E6-B399-92995C19207D}"/>
              </a:ext>
            </a:extLst>
          </p:cNvPr>
          <p:cNvPicPr>
            <a:picLocks noChangeAspect="1"/>
          </p:cNvPicPr>
          <p:nvPr/>
        </p:nvPicPr>
        <p:blipFill rotWithShape="1">
          <a:blip r:embed="rId4"/>
          <a:srcRect l="17865" r="17689"/>
          <a:stretch/>
        </p:blipFill>
        <p:spPr>
          <a:xfrm>
            <a:off x="163340" y="140928"/>
            <a:ext cx="2354477" cy="1461363"/>
          </a:xfrm>
          <a:prstGeom prst="rect">
            <a:avLst/>
          </a:prstGeom>
        </p:spPr>
      </p:pic>
      <p:sp>
        <p:nvSpPr>
          <p:cNvPr id="3" name="TextBox 2">
            <a:extLst>
              <a:ext uri="{FF2B5EF4-FFF2-40B4-BE49-F238E27FC236}">
                <a16:creationId xmlns:a16="http://schemas.microsoft.com/office/drawing/2014/main" id="{19099C2D-D46C-5863-E46E-53E7DC015EE2}"/>
              </a:ext>
            </a:extLst>
          </p:cNvPr>
          <p:cNvSpPr txBox="1"/>
          <p:nvPr/>
        </p:nvSpPr>
        <p:spPr>
          <a:xfrm>
            <a:off x="163340" y="6347740"/>
            <a:ext cx="4466031" cy="369332"/>
          </a:xfrm>
          <a:prstGeom prst="rect">
            <a:avLst/>
          </a:prstGeom>
          <a:noFill/>
          <a:ln>
            <a:solidFill>
              <a:schemeClr val="tx1"/>
            </a:solidFill>
          </a:ln>
        </p:spPr>
        <p:txBody>
          <a:bodyPr wrap="none" rtlCol="0">
            <a:spAutoFit/>
          </a:bodyPr>
          <a:lstStyle/>
          <a:p>
            <a:r>
              <a:rPr lang="en-US">
                <a:highlight>
                  <a:srgbClr val="FFFF00"/>
                </a:highlight>
              </a:rPr>
              <a:t>yellow</a:t>
            </a:r>
            <a:r>
              <a:rPr lang="en-US"/>
              <a:t> = Addressing Panel Summary Question</a:t>
            </a:r>
          </a:p>
        </p:txBody>
      </p:sp>
    </p:spTree>
    <p:extLst>
      <p:ext uri="{BB962C8B-B14F-4D97-AF65-F5344CB8AC3E}">
        <p14:creationId xmlns:p14="http://schemas.microsoft.com/office/powerpoint/2010/main" val="3412216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603FD97-4378-8306-B2D2-0FA56E940EA3}"/>
              </a:ext>
            </a:extLst>
          </p:cNvPr>
          <p:cNvPicPr>
            <a:picLocks noChangeAspect="1"/>
          </p:cNvPicPr>
          <p:nvPr/>
        </p:nvPicPr>
        <p:blipFill rotWithShape="1">
          <a:blip r:embed="rId3"/>
          <a:srcRect l="17865" r="17689"/>
          <a:stretch/>
        </p:blipFill>
        <p:spPr>
          <a:xfrm>
            <a:off x="4169344" y="-51227"/>
            <a:ext cx="3846786" cy="2387600"/>
          </a:xfrm>
          <a:prstGeom prst="rect">
            <a:avLst/>
          </a:prstGeom>
        </p:spPr>
      </p:pic>
      <p:grpSp>
        <p:nvGrpSpPr>
          <p:cNvPr id="3" name="Group 2">
            <a:extLst>
              <a:ext uri="{FF2B5EF4-FFF2-40B4-BE49-F238E27FC236}">
                <a16:creationId xmlns:a16="http://schemas.microsoft.com/office/drawing/2014/main" id="{F406AB9A-E923-16E0-D77A-E3CEB84F1CA0}"/>
              </a:ext>
            </a:extLst>
          </p:cNvPr>
          <p:cNvGrpSpPr/>
          <p:nvPr/>
        </p:nvGrpSpPr>
        <p:grpSpPr>
          <a:xfrm>
            <a:off x="1817146" y="4164133"/>
            <a:ext cx="7946817" cy="2404413"/>
            <a:chOff x="1014116" y="3768530"/>
            <a:chExt cx="9383743" cy="2839174"/>
          </a:xfrm>
        </p:grpSpPr>
        <p:sp>
          <p:nvSpPr>
            <p:cNvPr id="6" name="Rectangle 5">
              <a:extLst>
                <a:ext uri="{FF2B5EF4-FFF2-40B4-BE49-F238E27FC236}">
                  <a16:creationId xmlns:a16="http://schemas.microsoft.com/office/drawing/2014/main" id="{476833C0-F352-B99C-1D6E-EEAC3C4CC8A7}"/>
                </a:ext>
              </a:extLst>
            </p:cNvPr>
            <p:cNvSpPr/>
            <p:nvPr/>
          </p:nvSpPr>
          <p:spPr>
            <a:xfrm>
              <a:off x="1014116" y="4203691"/>
              <a:ext cx="2393930" cy="2404013"/>
            </a:xfrm>
            <a:prstGeom prst="rect">
              <a:avLst/>
            </a:prstGeom>
            <a:solidFill>
              <a:schemeClr val="tx1"/>
            </a:solidFill>
            <a:scene3d>
              <a:camera prst="isometricOffAxis2Left"/>
              <a:lightRig rig="threePt" dir="t"/>
            </a:scene3d>
            <a:sp3d extrusionH="2540000" contourW="12700">
              <a:extrusionClr>
                <a:schemeClr val="tx1">
                  <a:lumMod val="50000"/>
                  <a:lumOff val="50000"/>
                </a:schemeClr>
              </a:extrusionClr>
              <a:contourClr>
                <a:schemeClr val="bg1">
                  <a:lumMod val="65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200">
                  <a:latin typeface="Arial" panose="020B0604020202020204" pitchFamily="34" charset="0"/>
                  <a:cs typeface="Arial" panose="020B0604020202020204" pitchFamily="34" charset="0"/>
                </a:rPr>
                <a:t>LLM</a:t>
              </a:r>
            </a:p>
          </p:txBody>
        </p:sp>
        <p:grpSp>
          <p:nvGrpSpPr>
            <p:cNvPr id="11" name="Group 10">
              <a:extLst>
                <a:ext uri="{FF2B5EF4-FFF2-40B4-BE49-F238E27FC236}">
                  <a16:creationId xmlns:a16="http://schemas.microsoft.com/office/drawing/2014/main" id="{C6FD8050-9190-E4BF-38A7-851987A1212C}"/>
                </a:ext>
              </a:extLst>
            </p:cNvPr>
            <p:cNvGrpSpPr/>
            <p:nvPr/>
          </p:nvGrpSpPr>
          <p:grpSpPr>
            <a:xfrm>
              <a:off x="7319983" y="3768530"/>
              <a:ext cx="3077876" cy="2788570"/>
              <a:chOff x="7794045" y="3209992"/>
              <a:chExt cx="3077876" cy="2788570"/>
            </a:xfrm>
          </p:grpSpPr>
          <p:grpSp>
            <p:nvGrpSpPr>
              <p:cNvPr id="12" name="Group 11">
                <a:extLst>
                  <a:ext uri="{FF2B5EF4-FFF2-40B4-BE49-F238E27FC236}">
                    <a16:creationId xmlns:a16="http://schemas.microsoft.com/office/drawing/2014/main" id="{E37493F6-9E1E-21FA-00F0-185F11554465}"/>
                  </a:ext>
                </a:extLst>
              </p:cNvPr>
              <p:cNvGrpSpPr/>
              <p:nvPr/>
            </p:nvGrpSpPr>
            <p:grpSpPr>
              <a:xfrm>
                <a:off x="9056407" y="3209992"/>
                <a:ext cx="1815514" cy="1930578"/>
                <a:chOff x="5483473" y="3089039"/>
                <a:chExt cx="1815514" cy="1930578"/>
              </a:xfrm>
              <a:solidFill>
                <a:srgbClr val="DCC6EC"/>
              </a:solidFill>
            </p:grpSpPr>
            <p:sp>
              <p:nvSpPr>
                <p:cNvPr id="149" name="Oval 148">
                  <a:extLst>
                    <a:ext uri="{FF2B5EF4-FFF2-40B4-BE49-F238E27FC236}">
                      <a16:creationId xmlns:a16="http://schemas.microsoft.com/office/drawing/2014/main" id="{B23F2C71-482A-AF9C-D212-AC9F338B2647}"/>
                    </a:ext>
                  </a:extLst>
                </p:cNvPr>
                <p:cNvSpPr/>
                <p:nvPr/>
              </p:nvSpPr>
              <p:spPr>
                <a:xfrm>
                  <a:off x="5494653" y="3089039"/>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EB8499A5-A3FE-874A-A642-214A62D468E6}"/>
                    </a:ext>
                  </a:extLst>
                </p:cNvPr>
                <p:cNvSpPr/>
                <p:nvPr/>
              </p:nvSpPr>
              <p:spPr>
                <a:xfrm>
                  <a:off x="5890334" y="315229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75A9FAE7-1EDB-B09B-6CEA-FF0F139DCE23}"/>
                    </a:ext>
                  </a:extLst>
                </p:cNvPr>
                <p:cNvSpPr/>
                <p:nvPr/>
              </p:nvSpPr>
              <p:spPr>
                <a:xfrm>
                  <a:off x="6286015" y="3212999"/>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FCD99CF8-4DE1-C610-C447-228E1AD4AB4F}"/>
                    </a:ext>
                  </a:extLst>
                </p:cNvPr>
                <p:cNvSpPr/>
                <p:nvPr/>
              </p:nvSpPr>
              <p:spPr>
                <a:xfrm>
                  <a:off x="6681696" y="327625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44997BEA-7BE9-6732-ADE2-6E66C07E0255}"/>
                    </a:ext>
                  </a:extLst>
                </p:cNvPr>
                <p:cNvSpPr/>
                <p:nvPr/>
              </p:nvSpPr>
              <p:spPr>
                <a:xfrm>
                  <a:off x="7077377" y="3344549"/>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D419ACCD-A5EB-F9DA-26BB-05635C6E20D5}"/>
                    </a:ext>
                  </a:extLst>
                </p:cNvPr>
                <p:cNvSpPr/>
                <p:nvPr/>
              </p:nvSpPr>
              <p:spPr>
                <a:xfrm>
                  <a:off x="5483473" y="3569140"/>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6F7D2001-F619-7500-60D4-D05235622303}"/>
                    </a:ext>
                  </a:extLst>
                </p:cNvPr>
                <p:cNvSpPr/>
                <p:nvPr/>
              </p:nvSpPr>
              <p:spPr>
                <a:xfrm>
                  <a:off x="5879154" y="363239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3EF6E350-ECF1-F05E-54AC-A2C274D9204F}"/>
                    </a:ext>
                  </a:extLst>
                </p:cNvPr>
                <p:cNvSpPr/>
                <p:nvPr/>
              </p:nvSpPr>
              <p:spPr>
                <a:xfrm>
                  <a:off x="6274835" y="3693100"/>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AEFBBCEE-80CD-B315-4967-D3AD8C3AD6BD}"/>
                    </a:ext>
                  </a:extLst>
                </p:cNvPr>
                <p:cNvSpPr/>
                <p:nvPr/>
              </p:nvSpPr>
              <p:spPr>
                <a:xfrm>
                  <a:off x="6670516" y="375635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B46B5849-861E-6843-C8E0-488864AE1901}"/>
                    </a:ext>
                  </a:extLst>
                </p:cNvPr>
                <p:cNvSpPr/>
                <p:nvPr/>
              </p:nvSpPr>
              <p:spPr>
                <a:xfrm>
                  <a:off x="7066197" y="3824650"/>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9" name="Straight Connector 158">
                  <a:extLst>
                    <a:ext uri="{FF2B5EF4-FFF2-40B4-BE49-F238E27FC236}">
                      <a16:creationId xmlns:a16="http://schemas.microsoft.com/office/drawing/2014/main" id="{5E0C78A8-EF64-2216-5AB9-2E58FB6BC756}"/>
                    </a:ext>
                  </a:extLst>
                </p:cNvPr>
                <p:cNvCxnSpPr>
                  <a:cxnSpLocks/>
                  <a:stCxn id="149" idx="5"/>
                  <a:endCxn id="155" idx="1"/>
                </p:cNvCxnSpPr>
                <p:nvPr/>
              </p:nvCxnSpPr>
              <p:spPr>
                <a:xfrm>
                  <a:off x="5683809" y="3278195"/>
                  <a:ext cx="227799" cy="386657"/>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0" name="Straight Connector 159">
                  <a:extLst>
                    <a:ext uri="{FF2B5EF4-FFF2-40B4-BE49-F238E27FC236}">
                      <a16:creationId xmlns:a16="http://schemas.microsoft.com/office/drawing/2014/main" id="{156B8791-5787-329D-9251-253970C46492}"/>
                    </a:ext>
                  </a:extLst>
                </p:cNvPr>
                <p:cNvCxnSpPr>
                  <a:cxnSpLocks/>
                  <a:stCxn id="154" idx="7"/>
                  <a:endCxn id="150" idx="3"/>
                </p:cNvCxnSpPr>
                <p:nvPr/>
              </p:nvCxnSpPr>
              <p:spPr>
                <a:xfrm flipV="1">
                  <a:off x="5672629" y="3341453"/>
                  <a:ext cx="250159" cy="260141"/>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1" name="Straight Connector 160">
                  <a:extLst>
                    <a:ext uri="{FF2B5EF4-FFF2-40B4-BE49-F238E27FC236}">
                      <a16:creationId xmlns:a16="http://schemas.microsoft.com/office/drawing/2014/main" id="{4C676B39-4444-97DF-3398-015569473980}"/>
                    </a:ext>
                  </a:extLst>
                </p:cNvPr>
                <p:cNvCxnSpPr>
                  <a:cxnSpLocks/>
                  <a:stCxn id="150" idx="5"/>
                  <a:endCxn id="156" idx="1"/>
                </p:cNvCxnSpPr>
                <p:nvPr/>
              </p:nvCxnSpPr>
              <p:spPr>
                <a:xfrm>
                  <a:off x="6079490" y="3341453"/>
                  <a:ext cx="227799" cy="384101"/>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8484FFBA-14C0-B674-3072-E9B1B79E621A}"/>
                    </a:ext>
                  </a:extLst>
                </p:cNvPr>
                <p:cNvCxnSpPr>
                  <a:cxnSpLocks/>
                  <a:stCxn id="155" idx="7"/>
                  <a:endCxn id="151" idx="3"/>
                </p:cNvCxnSpPr>
                <p:nvPr/>
              </p:nvCxnSpPr>
              <p:spPr>
                <a:xfrm flipV="1">
                  <a:off x="6068310" y="3402155"/>
                  <a:ext cx="250159" cy="262697"/>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3" name="Straight Connector 162">
                  <a:extLst>
                    <a:ext uri="{FF2B5EF4-FFF2-40B4-BE49-F238E27FC236}">
                      <a16:creationId xmlns:a16="http://schemas.microsoft.com/office/drawing/2014/main" id="{6BD67D22-5DFF-610E-9F41-BBFCE9DFB106}"/>
                    </a:ext>
                  </a:extLst>
                </p:cNvPr>
                <p:cNvCxnSpPr>
                  <a:cxnSpLocks/>
                  <a:stCxn id="151" idx="5"/>
                  <a:endCxn id="157" idx="1"/>
                </p:cNvCxnSpPr>
                <p:nvPr/>
              </p:nvCxnSpPr>
              <p:spPr>
                <a:xfrm>
                  <a:off x="6475171" y="3402155"/>
                  <a:ext cx="227799" cy="386657"/>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4" name="Straight Connector 163">
                  <a:extLst>
                    <a:ext uri="{FF2B5EF4-FFF2-40B4-BE49-F238E27FC236}">
                      <a16:creationId xmlns:a16="http://schemas.microsoft.com/office/drawing/2014/main" id="{CE1D1D5B-FBF4-3D03-DB7C-78749AC646B2}"/>
                    </a:ext>
                  </a:extLst>
                </p:cNvPr>
                <p:cNvCxnSpPr>
                  <a:cxnSpLocks/>
                  <a:stCxn id="156" idx="7"/>
                  <a:endCxn id="152" idx="3"/>
                </p:cNvCxnSpPr>
                <p:nvPr/>
              </p:nvCxnSpPr>
              <p:spPr>
                <a:xfrm flipV="1">
                  <a:off x="6463991" y="3465413"/>
                  <a:ext cx="250159" cy="260141"/>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5" name="Straight Connector 164">
                  <a:extLst>
                    <a:ext uri="{FF2B5EF4-FFF2-40B4-BE49-F238E27FC236}">
                      <a16:creationId xmlns:a16="http://schemas.microsoft.com/office/drawing/2014/main" id="{F045A2F7-ECCF-33AA-2215-DBA21BE58B3D}"/>
                    </a:ext>
                  </a:extLst>
                </p:cNvPr>
                <p:cNvCxnSpPr>
                  <a:cxnSpLocks/>
                  <a:stCxn id="152" idx="5"/>
                  <a:endCxn id="158" idx="1"/>
                </p:cNvCxnSpPr>
                <p:nvPr/>
              </p:nvCxnSpPr>
              <p:spPr>
                <a:xfrm>
                  <a:off x="6870852" y="3465413"/>
                  <a:ext cx="227799" cy="391691"/>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6" name="Straight Connector 165">
                  <a:extLst>
                    <a:ext uri="{FF2B5EF4-FFF2-40B4-BE49-F238E27FC236}">
                      <a16:creationId xmlns:a16="http://schemas.microsoft.com/office/drawing/2014/main" id="{8E17B487-F53E-5CEB-BECD-38E93F8BC700}"/>
                    </a:ext>
                  </a:extLst>
                </p:cNvPr>
                <p:cNvCxnSpPr>
                  <a:cxnSpLocks/>
                  <a:stCxn id="157" idx="7"/>
                  <a:endCxn id="153" idx="3"/>
                </p:cNvCxnSpPr>
                <p:nvPr/>
              </p:nvCxnSpPr>
              <p:spPr>
                <a:xfrm flipV="1">
                  <a:off x="6859672" y="3533705"/>
                  <a:ext cx="250159" cy="255107"/>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sp>
              <p:nvSpPr>
                <p:cNvPr id="167" name="Oval 166">
                  <a:extLst>
                    <a:ext uri="{FF2B5EF4-FFF2-40B4-BE49-F238E27FC236}">
                      <a16:creationId xmlns:a16="http://schemas.microsoft.com/office/drawing/2014/main" id="{9413B77E-CE77-C612-C71B-4B3DE8CAF158}"/>
                    </a:ext>
                  </a:extLst>
                </p:cNvPr>
                <p:cNvSpPr/>
                <p:nvPr/>
              </p:nvSpPr>
              <p:spPr>
                <a:xfrm>
                  <a:off x="5493983" y="405740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4E1BB4A7-B45D-787C-9B0C-FE1B63A2966A}"/>
                    </a:ext>
                  </a:extLst>
                </p:cNvPr>
                <p:cNvSpPr/>
                <p:nvPr/>
              </p:nvSpPr>
              <p:spPr>
                <a:xfrm>
                  <a:off x="5889664" y="4120666"/>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7EB8B389-7892-F21C-FEC4-8C07E55B5683}"/>
                    </a:ext>
                  </a:extLst>
                </p:cNvPr>
                <p:cNvSpPr/>
                <p:nvPr/>
              </p:nvSpPr>
              <p:spPr>
                <a:xfrm>
                  <a:off x="6285345" y="418136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F0C6992C-039D-749F-5FCC-BE2940BC5948}"/>
                    </a:ext>
                  </a:extLst>
                </p:cNvPr>
                <p:cNvSpPr/>
                <p:nvPr/>
              </p:nvSpPr>
              <p:spPr>
                <a:xfrm>
                  <a:off x="6681026" y="4244626"/>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C2486965-4041-B7BD-1150-7B695EEFC26B}"/>
                    </a:ext>
                  </a:extLst>
                </p:cNvPr>
                <p:cNvSpPr/>
                <p:nvPr/>
              </p:nvSpPr>
              <p:spPr>
                <a:xfrm>
                  <a:off x="7076707" y="431291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2" name="Straight Connector 171">
                  <a:extLst>
                    <a:ext uri="{FF2B5EF4-FFF2-40B4-BE49-F238E27FC236}">
                      <a16:creationId xmlns:a16="http://schemas.microsoft.com/office/drawing/2014/main" id="{3D3B23D1-FA1C-C290-C259-3558FB087088}"/>
                    </a:ext>
                  </a:extLst>
                </p:cNvPr>
                <p:cNvCxnSpPr>
                  <a:cxnSpLocks/>
                  <a:stCxn id="154" idx="5"/>
                  <a:endCxn id="168" idx="1"/>
                </p:cNvCxnSpPr>
                <p:nvPr/>
              </p:nvCxnSpPr>
              <p:spPr>
                <a:xfrm>
                  <a:off x="5672629" y="3758296"/>
                  <a:ext cx="249489" cy="394824"/>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CEFDC5A3-CBC8-55BF-CF8F-B45739B6CE5B}"/>
                    </a:ext>
                  </a:extLst>
                </p:cNvPr>
                <p:cNvCxnSpPr>
                  <a:cxnSpLocks/>
                  <a:stCxn id="167" idx="7"/>
                  <a:endCxn id="155" idx="3"/>
                </p:cNvCxnSpPr>
                <p:nvPr/>
              </p:nvCxnSpPr>
              <p:spPr>
                <a:xfrm flipV="1">
                  <a:off x="5683139" y="3821554"/>
                  <a:ext cx="228469" cy="268308"/>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74" name="Straight Connector 173">
                  <a:extLst>
                    <a:ext uri="{FF2B5EF4-FFF2-40B4-BE49-F238E27FC236}">
                      <a16:creationId xmlns:a16="http://schemas.microsoft.com/office/drawing/2014/main" id="{037C860F-F255-B692-4319-CC50388A5AA9}"/>
                    </a:ext>
                  </a:extLst>
                </p:cNvPr>
                <p:cNvCxnSpPr>
                  <a:cxnSpLocks/>
                  <a:stCxn id="155" idx="5"/>
                  <a:endCxn id="169" idx="1"/>
                </p:cNvCxnSpPr>
                <p:nvPr/>
              </p:nvCxnSpPr>
              <p:spPr>
                <a:xfrm>
                  <a:off x="6068310" y="3821554"/>
                  <a:ext cx="249489" cy="392268"/>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75" name="Straight Connector 174">
                  <a:extLst>
                    <a:ext uri="{FF2B5EF4-FFF2-40B4-BE49-F238E27FC236}">
                      <a16:creationId xmlns:a16="http://schemas.microsoft.com/office/drawing/2014/main" id="{39DB45A3-C9FF-30DC-AC89-040C4F4BA4E1}"/>
                    </a:ext>
                  </a:extLst>
                </p:cNvPr>
                <p:cNvCxnSpPr>
                  <a:cxnSpLocks/>
                  <a:stCxn id="168" idx="7"/>
                  <a:endCxn id="156" idx="3"/>
                </p:cNvCxnSpPr>
                <p:nvPr/>
              </p:nvCxnSpPr>
              <p:spPr>
                <a:xfrm flipV="1">
                  <a:off x="6078820" y="3882256"/>
                  <a:ext cx="228469" cy="270864"/>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4A979959-013D-90FB-24B5-869D97C20863}"/>
                    </a:ext>
                  </a:extLst>
                </p:cNvPr>
                <p:cNvCxnSpPr>
                  <a:cxnSpLocks/>
                  <a:stCxn id="156" idx="5"/>
                  <a:endCxn id="170" idx="1"/>
                </p:cNvCxnSpPr>
                <p:nvPr/>
              </p:nvCxnSpPr>
              <p:spPr>
                <a:xfrm>
                  <a:off x="6463991" y="3882256"/>
                  <a:ext cx="249489" cy="394824"/>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77" name="Straight Connector 176">
                  <a:extLst>
                    <a:ext uri="{FF2B5EF4-FFF2-40B4-BE49-F238E27FC236}">
                      <a16:creationId xmlns:a16="http://schemas.microsoft.com/office/drawing/2014/main" id="{C0E34F30-22F8-50AE-6E80-CF4666A8C4BE}"/>
                    </a:ext>
                  </a:extLst>
                </p:cNvPr>
                <p:cNvCxnSpPr>
                  <a:cxnSpLocks/>
                  <a:stCxn id="169" idx="7"/>
                  <a:endCxn id="157" idx="3"/>
                </p:cNvCxnSpPr>
                <p:nvPr/>
              </p:nvCxnSpPr>
              <p:spPr>
                <a:xfrm flipV="1">
                  <a:off x="6474501" y="3945514"/>
                  <a:ext cx="228469" cy="268308"/>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78" name="Straight Connector 177">
                  <a:extLst>
                    <a:ext uri="{FF2B5EF4-FFF2-40B4-BE49-F238E27FC236}">
                      <a16:creationId xmlns:a16="http://schemas.microsoft.com/office/drawing/2014/main" id="{DB3F616F-B0FD-ED33-462A-628E4010D028}"/>
                    </a:ext>
                  </a:extLst>
                </p:cNvPr>
                <p:cNvCxnSpPr>
                  <a:cxnSpLocks/>
                  <a:stCxn id="157" idx="5"/>
                  <a:endCxn id="171" idx="1"/>
                </p:cNvCxnSpPr>
                <p:nvPr/>
              </p:nvCxnSpPr>
              <p:spPr>
                <a:xfrm>
                  <a:off x="6859672" y="3945514"/>
                  <a:ext cx="249489" cy="399858"/>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79" name="Straight Connector 178">
                  <a:extLst>
                    <a:ext uri="{FF2B5EF4-FFF2-40B4-BE49-F238E27FC236}">
                      <a16:creationId xmlns:a16="http://schemas.microsoft.com/office/drawing/2014/main" id="{5CA8B99E-2D0A-F7DE-7796-DB044523ADEF}"/>
                    </a:ext>
                  </a:extLst>
                </p:cNvPr>
                <p:cNvCxnSpPr>
                  <a:cxnSpLocks/>
                  <a:stCxn id="170" idx="7"/>
                  <a:endCxn id="158" idx="3"/>
                </p:cNvCxnSpPr>
                <p:nvPr/>
              </p:nvCxnSpPr>
              <p:spPr>
                <a:xfrm flipV="1">
                  <a:off x="6870182" y="4013806"/>
                  <a:ext cx="228469" cy="263274"/>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sp>
              <p:nvSpPr>
                <p:cNvPr id="180" name="Oval 179">
                  <a:extLst>
                    <a:ext uri="{FF2B5EF4-FFF2-40B4-BE49-F238E27FC236}">
                      <a16:creationId xmlns:a16="http://schemas.microsoft.com/office/drawing/2014/main" id="{C7B61CF0-EA91-9B7C-1E9B-BC60DC62E919}"/>
                    </a:ext>
                  </a:extLst>
                </p:cNvPr>
                <p:cNvSpPr/>
                <p:nvPr/>
              </p:nvSpPr>
              <p:spPr>
                <a:xfrm>
                  <a:off x="5490322" y="454249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AD049372-E7DC-4AA9-9568-8380EC066178}"/>
                    </a:ext>
                  </a:extLst>
                </p:cNvPr>
                <p:cNvSpPr/>
                <p:nvPr/>
              </p:nvSpPr>
              <p:spPr>
                <a:xfrm>
                  <a:off x="5886003" y="4605755"/>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B95C78BD-5F6D-850D-32F9-448A6DF12E16}"/>
                    </a:ext>
                  </a:extLst>
                </p:cNvPr>
                <p:cNvSpPr/>
                <p:nvPr/>
              </p:nvSpPr>
              <p:spPr>
                <a:xfrm>
                  <a:off x="6281684" y="466645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CB4182E3-8319-446A-71C7-FCA667FB56A1}"/>
                    </a:ext>
                  </a:extLst>
                </p:cNvPr>
                <p:cNvSpPr/>
                <p:nvPr/>
              </p:nvSpPr>
              <p:spPr>
                <a:xfrm>
                  <a:off x="6677365" y="4729715"/>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BC413B79-CF6D-DBF2-666E-FB33E47D2D68}"/>
                    </a:ext>
                  </a:extLst>
                </p:cNvPr>
                <p:cNvSpPr/>
                <p:nvPr/>
              </p:nvSpPr>
              <p:spPr>
                <a:xfrm>
                  <a:off x="7073046" y="479800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5" name="Straight Connector 184">
                  <a:extLst>
                    <a:ext uri="{FF2B5EF4-FFF2-40B4-BE49-F238E27FC236}">
                      <a16:creationId xmlns:a16="http://schemas.microsoft.com/office/drawing/2014/main" id="{F85D4B1D-43DE-73DC-6380-FEDB05DD369D}"/>
                    </a:ext>
                  </a:extLst>
                </p:cNvPr>
                <p:cNvCxnSpPr>
                  <a:cxnSpLocks/>
                  <a:stCxn id="167" idx="5"/>
                  <a:endCxn id="181" idx="1"/>
                </p:cNvCxnSpPr>
                <p:nvPr/>
              </p:nvCxnSpPr>
              <p:spPr>
                <a:xfrm>
                  <a:off x="5683139" y="4246564"/>
                  <a:ext cx="235318" cy="391645"/>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61381082-06CB-2134-544B-07FFC75D792F}"/>
                    </a:ext>
                  </a:extLst>
                </p:cNvPr>
                <p:cNvCxnSpPr>
                  <a:cxnSpLocks/>
                  <a:stCxn id="180" idx="7"/>
                  <a:endCxn id="168" idx="3"/>
                </p:cNvCxnSpPr>
                <p:nvPr/>
              </p:nvCxnSpPr>
              <p:spPr>
                <a:xfrm flipV="1">
                  <a:off x="5679478" y="4309822"/>
                  <a:ext cx="242640" cy="265129"/>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87" name="Straight Connector 186">
                  <a:extLst>
                    <a:ext uri="{FF2B5EF4-FFF2-40B4-BE49-F238E27FC236}">
                      <a16:creationId xmlns:a16="http://schemas.microsoft.com/office/drawing/2014/main" id="{CC3825AF-ECC3-7CFE-7272-BFF62B7F3422}"/>
                    </a:ext>
                  </a:extLst>
                </p:cNvPr>
                <p:cNvCxnSpPr>
                  <a:cxnSpLocks/>
                  <a:stCxn id="168" idx="5"/>
                  <a:endCxn id="182" idx="1"/>
                </p:cNvCxnSpPr>
                <p:nvPr/>
              </p:nvCxnSpPr>
              <p:spPr>
                <a:xfrm>
                  <a:off x="6078820" y="4309822"/>
                  <a:ext cx="235318" cy="389089"/>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88" name="Straight Connector 187">
                  <a:extLst>
                    <a:ext uri="{FF2B5EF4-FFF2-40B4-BE49-F238E27FC236}">
                      <a16:creationId xmlns:a16="http://schemas.microsoft.com/office/drawing/2014/main" id="{773EC4E4-3E34-F7EC-5E1C-3E519C155E0C}"/>
                    </a:ext>
                  </a:extLst>
                </p:cNvPr>
                <p:cNvCxnSpPr>
                  <a:cxnSpLocks/>
                  <a:stCxn id="181" idx="7"/>
                  <a:endCxn id="169" idx="3"/>
                </p:cNvCxnSpPr>
                <p:nvPr/>
              </p:nvCxnSpPr>
              <p:spPr>
                <a:xfrm flipV="1">
                  <a:off x="6075159" y="4370524"/>
                  <a:ext cx="242640" cy="267685"/>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7BCD2836-B2C2-618F-FA30-25D1819149BC}"/>
                    </a:ext>
                  </a:extLst>
                </p:cNvPr>
                <p:cNvCxnSpPr>
                  <a:cxnSpLocks/>
                  <a:stCxn id="169" idx="5"/>
                  <a:endCxn id="183" idx="1"/>
                </p:cNvCxnSpPr>
                <p:nvPr/>
              </p:nvCxnSpPr>
              <p:spPr>
                <a:xfrm>
                  <a:off x="6474501" y="4370524"/>
                  <a:ext cx="235318" cy="391645"/>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90" name="Straight Connector 189">
                  <a:extLst>
                    <a:ext uri="{FF2B5EF4-FFF2-40B4-BE49-F238E27FC236}">
                      <a16:creationId xmlns:a16="http://schemas.microsoft.com/office/drawing/2014/main" id="{63803181-E212-94E4-BA0F-266D9EF028F1}"/>
                    </a:ext>
                  </a:extLst>
                </p:cNvPr>
                <p:cNvCxnSpPr>
                  <a:cxnSpLocks/>
                  <a:stCxn id="182" idx="7"/>
                  <a:endCxn id="170" idx="3"/>
                </p:cNvCxnSpPr>
                <p:nvPr/>
              </p:nvCxnSpPr>
              <p:spPr>
                <a:xfrm flipV="1">
                  <a:off x="6470840" y="4433782"/>
                  <a:ext cx="242640" cy="265129"/>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91" name="Straight Connector 190">
                  <a:extLst>
                    <a:ext uri="{FF2B5EF4-FFF2-40B4-BE49-F238E27FC236}">
                      <a16:creationId xmlns:a16="http://schemas.microsoft.com/office/drawing/2014/main" id="{B909259B-0FF4-9DFA-E435-9DE5C765256D}"/>
                    </a:ext>
                  </a:extLst>
                </p:cNvPr>
                <p:cNvCxnSpPr>
                  <a:cxnSpLocks/>
                  <a:stCxn id="170" idx="5"/>
                  <a:endCxn id="184" idx="1"/>
                </p:cNvCxnSpPr>
                <p:nvPr/>
              </p:nvCxnSpPr>
              <p:spPr>
                <a:xfrm>
                  <a:off x="6870182" y="4433782"/>
                  <a:ext cx="235318" cy="396679"/>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92" name="Straight Connector 191">
                  <a:extLst>
                    <a:ext uri="{FF2B5EF4-FFF2-40B4-BE49-F238E27FC236}">
                      <a16:creationId xmlns:a16="http://schemas.microsoft.com/office/drawing/2014/main" id="{6EB5D604-B6E1-3976-5466-9861AD6BD25F}"/>
                    </a:ext>
                  </a:extLst>
                </p:cNvPr>
                <p:cNvCxnSpPr>
                  <a:cxnSpLocks/>
                  <a:stCxn id="183" idx="7"/>
                  <a:endCxn id="171" idx="3"/>
                </p:cNvCxnSpPr>
                <p:nvPr/>
              </p:nvCxnSpPr>
              <p:spPr>
                <a:xfrm flipV="1">
                  <a:off x="6866521" y="4502074"/>
                  <a:ext cx="242640" cy="260095"/>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7F3B7CDC-960C-F23A-6D81-811F056D514E}"/>
                  </a:ext>
                </a:extLst>
              </p:cNvPr>
              <p:cNvGrpSpPr/>
              <p:nvPr/>
            </p:nvGrpSpPr>
            <p:grpSpPr>
              <a:xfrm>
                <a:off x="8720355" y="3429808"/>
                <a:ext cx="1815514" cy="1930578"/>
                <a:chOff x="5483473" y="3089039"/>
                <a:chExt cx="1815514" cy="1930578"/>
              </a:xfrm>
              <a:solidFill>
                <a:srgbClr val="DCC6EC"/>
              </a:solidFill>
            </p:grpSpPr>
            <p:sp>
              <p:nvSpPr>
                <p:cNvPr id="105" name="Oval 104">
                  <a:extLst>
                    <a:ext uri="{FF2B5EF4-FFF2-40B4-BE49-F238E27FC236}">
                      <a16:creationId xmlns:a16="http://schemas.microsoft.com/office/drawing/2014/main" id="{D1A9009A-66D9-4EE4-763C-431A34D33086}"/>
                    </a:ext>
                  </a:extLst>
                </p:cNvPr>
                <p:cNvSpPr/>
                <p:nvPr/>
              </p:nvSpPr>
              <p:spPr>
                <a:xfrm>
                  <a:off x="5494653" y="3089039"/>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3789FCC6-7A2B-7A5E-6AAD-F5F5B301A184}"/>
                    </a:ext>
                  </a:extLst>
                </p:cNvPr>
                <p:cNvSpPr/>
                <p:nvPr/>
              </p:nvSpPr>
              <p:spPr>
                <a:xfrm>
                  <a:off x="5890334" y="315229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665ABA6B-6A07-6111-ED81-DFC4F470BFDC}"/>
                    </a:ext>
                  </a:extLst>
                </p:cNvPr>
                <p:cNvSpPr/>
                <p:nvPr/>
              </p:nvSpPr>
              <p:spPr>
                <a:xfrm>
                  <a:off x="6286015" y="3212999"/>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E1AA26AC-2D2F-ECE6-0C4F-03FAF1AD5B1F}"/>
                    </a:ext>
                  </a:extLst>
                </p:cNvPr>
                <p:cNvSpPr/>
                <p:nvPr/>
              </p:nvSpPr>
              <p:spPr>
                <a:xfrm>
                  <a:off x="6681696" y="327625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C16F2C18-280B-0F3F-AEFF-53A4750E3285}"/>
                    </a:ext>
                  </a:extLst>
                </p:cNvPr>
                <p:cNvSpPr/>
                <p:nvPr/>
              </p:nvSpPr>
              <p:spPr>
                <a:xfrm>
                  <a:off x="7077377" y="3344549"/>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2D0097F4-36A4-966D-3B82-C5BA6015A4B0}"/>
                    </a:ext>
                  </a:extLst>
                </p:cNvPr>
                <p:cNvSpPr/>
                <p:nvPr/>
              </p:nvSpPr>
              <p:spPr>
                <a:xfrm>
                  <a:off x="5483473" y="3569140"/>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FEB9A1BB-9675-45E6-66A1-3C0626DF61A9}"/>
                    </a:ext>
                  </a:extLst>
                </p:cNvPr>
                <p:cNvSpPr/>
                <p:nvPr/>
              </p:nvSpPr>
              <p:spPr>
                <a:xfrm>
                  <a:off x="5879154" y="363239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38A2A241-58A6-3C65-A953-4736A3853F77}"/>
                    </a:ext>
                  </a:extLst>
                </p:cNvPr>
                <p:cNvSpPr/>
                <p:nvPr/>
              </p:nvSpPr>
              <p:spPr>
                <a:xfrm>
                  <a:off x="6274835" y="3693100"/>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5A814925-3E22-B64F-9022-0C3BA59F5FB1}"/>
                    </a:ext>
                  </a:extLst>
                </p:cNvPr>
                <p:cNvSpPr/>
                <p:nvPr/>
              </p:nvSpPr>
              <p:spPr>
                <a:xfrm>
                  <a:off x="6670516" y="375635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B7258241-3E00-BA23-2DD6-EB09CE572939}"/>
                    </a:ext>
                  </a:extLst>
                </p:cNvPr>
                <p:cNvSpPr/>
                <p:nvPr/>
              </p:nvSpPr>
              <p:spPr>
                <a:xfrm>
                  <a:off x="7066197" y="3824650"/>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EF9A7408-DF7E-98D8-99F2-AA1456E89334}"/>
                    </a:ext>
                  </a:extLst>
                </p:cNvPr>
                <p:cNvCxnSpPr>
                  <a:cxnSpLocks/>
                  <a:stCxn id="105" idx="5"/>
                  <a:endCxn id="111" idx="1"/>
                </p:cNvCxnSpPr>
                <p:nvPr/>
              </p:nvCxnSpPr>
              <p:spPr>
                <a:xfrm>
                  <a:off x="5683809" y="3278195"/>
                  <a:ext cx="227799" cy="386657"/>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C7CE6AA0-F320-5645-1BEF-6F26F106FB68}"/>
                    </a:ext>
                  </a:extLst>
                </p:cNvPr>
                <p:cNvCxnSpPr>
                  <a:cxnSpLocks/>
                  <a:stCxn id="110" idx="7"/>
                  <a:endCxn id="106" idx="3"/>
                </p:cNvCxnSpPr>
                <p:nvPr/>
              </p:nvCxnSpPr>
              <p:spPr>
                <a:xfrm flipV="1">
                  <a:off x="5672629" y="3341453"/>
                  <a:ext cx="250159" cy="260141"/>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E38EDA29-9E26-40C1-4C50-7DDB5A57CCAF}"/>
                    </a:ext>
                  </a:extLst>
                </p:cNvPr>
                <p:cNvCxnSpPr>
                  <a:cxnSpLocks/>
                  <a:stCxn id="106" idx="5"/>
                  <a:endCxn id="112" idx="1"/>
                </p:cNvCxnSpPr>
                <p:nvPr/>
              </p:nvCxnSpPr>
              <p:spPr>
                <a:xfrm>
                  <a:off x="6079490" y="3341453"/>
                  <a:ext cx="227799" cy="384101"/>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433D902B-6580-CC0F-8A06-7975A627DD40}"/>
                    </a:ext>
                  </a:extLst>
                </p:cNvPr>
                <p:cNvCxnSpPr>
                  <a:cxnSpLocks/>
                  <a:stCxn id="111" idx="7"/>
                  <a:endCxn id="107" idx="3"/>
                </p:cNvCxnSpPr>
                <p:nvPr/>
              </p:nvCxnSpPr>
              <p:spPr>
                <a:xfrm flipV="1">
                  <a:off x="6068310" y="3402155"/>
                  <a:ext cx="250159" cy="262697"/>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BE53D457-9DFE-6C9A-32A6-AE128E59A1DA}"/>
                    </a:ext>
                  </a:extLst>
                </p:cNvPr>
                <p:cNvCxnSpPr>
                  <a:cxnSpLocks/>
                  <a:stCxn id="107" idx="5"/>
                  <a:endCxn id="113" idx="1"/>
                </p:cNvCxnSpPr>
                <p:nvPr/>
              </p:nvCxnSpPr>
              <p:spPr>
                <a:xfrm>
                  <a:off x="6475171" y="3402155"/>
                  <a:ext cx="227799" cy="386657"/>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65F59AE7-1F06-1CB1-DBE3-9FAB4DEDEFBE}"/>
                    </a:ext>
                  </a:extLst>
                </p:cNvPr>
                <p:cNvCxnSpPr>
                  <a:cxnSpLocks/>
                  <a:stCxn id="112" idx="7"/>
                  <a:endCxn id="108" idx="3"/>
                </p:cNvCxnSpPr>
                <p:nvPr/>
              </p:nvCxnSpPr>
              <p:spPr>
                <a:xfrm flipV="1">
                  <a:off x="6463991" y="3465413"/>
                  <a:ext cx="250159" cy="260141"/>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301B0BA9-60AD-E68F-9293-B834146DCD85}"/>
                    </a:ext>
                  </a:extLst>
                </p:cNvPr>
                <p:cNvCxnSpPr>
                  <a:cxnSpLocks/>
                  <a:stCxn id="108" idx="5"/>
                  <a:endCxn id="114" idx="1"/>
                </p:cNvCxnSpPr>
                <p:nvPr/>
              </p:nvCxnSpPr>
              <p:spPr>
                <a:xfrm>
                  <a:off x="6870852" y="3465413"/>
                  <a:ext cx="227799" cy="391691"/>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4CFCB4F5-8C07-658E-5C9C-452205098209}"/>
                    </a:ext>
                  </a:extLst>
                </p:cNvPr>
                <p:cNvCxnSpPr>
                  <a:cxnSpLocks/>
                  <a:stCxn id="113" idx="7"/>
                  <a:endCxn id="109" idx="3"/>
                </p:cNvCxnSpPr>
                <p:nvPr/>
              </p:nvCxnSpPr>
              <p:spPr>
                <a:xfrm flipV="1">
                  <a:off x="6859672" y="3533705"/>
                  <a:ext cx="250159" cy="255107"/>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sp>
              <p:nvSpPr>
                <p:cNvPr id="123" name="Oval 122">
                  <a:extLst>
                    <a:ext uri="{FF2B5EF4-FFF2-40B4-BE49-F238E27FC236}">
                      <a16:creationId xmlns:a16="http://schemas.microsoft.com/office/drawing/2014/main" id="{4F73AE63-3A93-7EA2-62C9-7ABE0ED3FE6A}"/>
                    </a:ext>
                  </a:extLst>
                </p:cNvPr>
                <p:cNvSpPr/>
                <p:nvPr/>
              </p:nvSpPr>
              <p:spPr>
                <a:xfrm>
                  <a:off x="5493983" y="405740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23CD9801-4537-C2A2-C178-99579497A825}"/>
                    </a:ext>
                  </a:extLst>
                </p:cNvPr>
                <p:cNvSpPr/>
                <p:nvPr/>
              </p:nvSpPr>
              <p:spPr>
                <a:xfrm>
                  <a:off x="5889664" y="4120666"/>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CC963E66-1B6A-80AC-217C-2356C16727EB}"/>
                    </a:ext>
                  </a:extLst>
                </p:cNvPr>
                <p:cNvSpPr/>
                <p:nvPr/>
              </p:nvSpPr>
              <p:spPr>
                <a:xfrm>
                  <a:off x="6285345" y="418136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0D11C604-7E17-E650-D873-31E7A672CFF1}"/>
                    </a:ext>
                  </a:extLst>
                </p:cNvPr>
                <p:cNvSpPr/>
                <p:nvPr/>
              </p:nvSpPr>
              <p:spPr>
                <a:xfrm>
                  <a:off x="6681026" y="4244626"/>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1FA87D55-21F7-86BD-5304-A2546BAA81C5}"/>
                    </a:ext>
                  </a:extLst>
                </p:cNvPr>
                <p:cNvSpPr/>
                <p:nvPr/>
              </p:nvSpPr>
              <p:spPr>
                <a:xfrm>
                  <a:off x="7076707" y="431291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8" name="Straight Connector 127">
                  <a:extLst>
                    <a:ext uri="{FF2B5EF4-FFF2-40B4-BE49-F238E27FC236}">
                      <a16:creationId xmlns:a16="http://schemas.microsoft.com/office/drawing/2014/main" id="{7435FF65-4B43-8CB4-9BA6-CAC9E8673D42}"/>
                    </a:ext>
                  </a:extLst>
                </p:cNvPr>
                <p:cNvCxnSpPr>
                  <a:cxnSpLocks/>
                  <a:stCxn id="110" idx="5"/>
                  <a:endCxn id="124" idx="1"/>
                </p:cNvCxnSpPr>
                <p:nvPr/>
              </p:nvCxnSpPr>
              <p:spPr>
                <a:xfrm>
                  <a:off x="5672629" y="3758296"/>
                  <a:ext cx="249489" cy="394824"/>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29" name="Straight Connector 128">
                  <a:extLst>
                    <a:ext uri="{FF2B5EF4-FFF2-40B4-BE49-F238E27FC236}">
                      <a16:creationId xmlns:a16="http://schemas.microsoft.com/office/drawing/2014/main" id="{9901E3A5-E0EF-9079-A858-577901EF49E4}"/>
                    </a:ext>
                  </a:extLst>
                </p:cNvPr>
                <p:cNvCxnSpPr>
                  <a:cxnSpLocks/>
                  <a:stCxn id="123" idx="7"/>
                  <a:endCxn id="111" idx="3"/>
                </p:cNvCxnSpPr>
                <p:nvPr/>
              </p:nvCxnSpPr>
              <p:spPr>
                <a:xfrm flipV="1">
                  <a:off x="5683139" y="3821554"/>
                  <a:ext cx="228469" cy="268308"/>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4D8BCDA4-7983-3232-8783-A0B53584237F}"/>
                    </a:ext>
                  </a:extLst>
                </p:cNvPr>
                <p:cNvCxnSpPr>
                  <a:cxnSpLocks/>
                  <a:stCxn id="111" idx="5"/>
                  <a:endCxn id="125" idx="1"/>
                </p:cNvCxnSpPr>
                <p:nvPr/>
              </p:nvCxnSpPr>
              <p:spPr>
                <a:xfrm>
                  <a:off x="6068310" y="3821554"/>
                  <a:ext cx="249489" cy="392268"/>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19B8D194-7AF1-4C42-23E3-5DBC88B832C3}"/>
                    </a:ext>
                  </a:extLst>
                </p:cNvPr>
                <p:cNvCxnSpPr>
                  <a:cxnSpLocks/>
                  <a:stCxn id="124" idx="7"/>
                  <a:endCxn id="112" idx="3"/>
                </p:cNvCxnSpPr>
                <p:nvPr/>
              </p:nvCxnSpPr>
              <p:spPr>
                <a:xfrm flipV="1">
                  <a:off x="6078820" y="3882256"/>
                  <a:ext cx="228469" cy="270864"/>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0DFDF97B-173B-69C1-396E-5681F5DFFBF8}"/>
                    </a:ext>
                  </a:extLst>
                </p:cNvPr>
                <p:cNvCxnSpPr>
                  <a:cxnSpLocks/>
                  <a:stCxn id="112" idx="5"/>
                  <a:endCxn id="126" idx="1"/>
                </p:cNvCxnSpPr>
                <p:nvPr/>
              </p:nvCxnSpPr>
              <p:spPr>
                <a:xfrm>
                  <a:off x="6463991" y="3882256"/>
                  <a:ext cx="249489" cy="394824"/>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DEFE1C7D-3478-480A-5897-672F52327210}"/>
                    </a:ext>
                  </a:extLst>
                </p:cNvPr>
                <p:cNvCxnSpPr>
                  <a:cxnSpLocks/>
                  <a:stCxn id="125" idx="7"/>
                  <a:endCxn id="113" idx="3"/>
                </p:cNvCxnSpPr>
                <p:nvPr/>
              </p:nvCxnSpPr>
              <p:spPr>
                <a:xfrm flipV="1">
                  <a:off x="6474501" y="3945514"/>
                  <a:ext cx="228469" cy="268308"/>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B7B0214F-1C39-D8A9-5156-0D980E172B7E}"/>
                    </a:ext>
                  </a:extLst>
                </p:cNvPr>
                <p:cNvCxnSpPr>
                  <a:cxnSpLocks/>
                  <a:stCxn id="113" idx="5"/>
                  <a:endCxn id="127" idx="1"/>
                </p:cNvCxnSpPr>
                <p:nvPr/>
              </p:nvCxnSpPr>
              <p:spPr>
                <a:xfrm>
                  <a:off x="6859672" y="3945514"/>
                  <a:ext cx="249489" cy="399858"/>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170703E4-4C7D-0A2B-B9F1-DD37D68CAE2F}"/>
                    </a:ext>
                  </a:extLst>
                </p:cNvPr>
                <p:cNvCxnSpPr>
                  <a:cxnSpLocks/>
                  <a:stCxn id="126" idx="7"/>
                  <a:endCxn id="114" idx="3"/>
                </p:cNvCxnSpPr>
                <p:nvPr/>
              </p:nvCxnSpPr>
              <p:spPr>
                <a:xfrm flipV="1">
                  <a:off x="6870182" y="4013806"/>
                  <a:ext cx="228469" cy="263274"/>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sp>
              <p:nvSpPr>
                <p:cNvPr id="136" name="Oval 135">
                  <a:extLst>
                    <a:ext uri="{FF2B5EF4-FFF2-40B4-BE49-F238E27FC236}">
                      <a16:creationId xmlns:a16="http://schemas.microsoft.com/office/drawing/2014/main" id="{772A177B-B7D5-C363-358A-4021661D861E}"/>
                    </a:ext>
                  </a:extLst>
                </p:cNvPr>
                <p:cNvSpPr/>
                <p:nvPr/>
              </p:nvSpPr>
              <p:spPr>
                <a:xfrm>
                  <a:off x="5490322" y="454249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1648054E-5D69-6510-CB0C-B2C95A483177}"/>
                    </a:ext>
                  </a:extLst>
                </p:cNvPr>
                <p:cNvSpPr/>
                <p:nvPr/>
              </p:nvSpPr>
              <p:spPr>
                <a:xfrm>
                  <a:off x="5886003" y="4605755"/>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CD3B2219-3BBC-93E4-3F7F-DD0B59679321}"/>
                    </a:ext>
                  </a:extLst>
                </p:cNvPr>
                <p:cNvSpPr/>
                <p:nvPr/>
              </p:nvSpPr>
              <p:spPr>
                <a:xfrm>
                  <a:off x="6281684" y="466645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CED29ECF-F56B-6E99-F656-AAC6DAB59732}"/>
                    </a:ext>
                  </a:extLst>
                </p:cNvPr>
                <p:cNvSpPr/>
                <p:nvPr/>
              </p:nvSpPr>
              <p:spPr>
                <a:xfrm>
                  <a:off x="6677365" y="4729715"/>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03892A0E-8554-5072-7B98-0792F262D8CC}"/>
                    </a:ext>
                  </a:extLst>
                </p:cNvPr>
                <p:cNvSpPr/>
                <p:nvPr/>
              </p:nvSpPr>
              <p:spPr>
                <a:xfrm>
                  <a:off x="7073046" y="479800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Connector 140">
                  <a:extLst>
                    <a:ext uri="{FF2B5EF4-FFF2-40B4-BE49-F238E27FC236}">
                      <a16:creationId xmlns:a16="http://schemas.microsoft.com/office/drawing/2014/main" id="{2DB2CA2E-4E76-C84E-87EA-0BD70A1C9750}"/>
                    </a:ext>
                  </a:extLst>
                </p:cNvPr>
                <p:cNvCxnSpPr>
                  <a:cxnSpLocks/>
                  <a:stCxn id="123" idx="5"/>
                  <a:endCxn id="137" idx="1"/>
                </p:cNvCxnSpPr>
                <p:nvPr/>
              </p:nvCxnSpPr>
              <p:spPr>
                <a:xfrm>
                  <a:off x="5683139" y="4246564"/>
                  <a:ext cx="235318" cy="391645"/>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2" name="Straight Connector 141">
                  <a:extLst>
                    <a:ext uri="{FF2B5EF4-FFF2-40B4-BE49-F238E27FC236}">
                      <a16:creationId xmlns:a16="http://schemas.microsoft.com/office/drawing/2014/main" id="{4DCA675A-2B55-7836-90E8-0E0E029D32D3}"/>
                    </a:ext>
                  </a:extLst>
                </p:cNvPr>
                <p:cNvCxnSpPr>
                  <a:cxnSpLocks/>
                  <a:stCxn id="136" idx="7"/>
                  <a:endCxn id="124" idx="3"/>
                </p:cNvCxnSpPr>
                <p:nvPr/>
              </p:nvCxnSpPr>
              <p:spPr>
                <a:xfrm flipV="1">
                  <a:off x="5679478" y="4309822"/>
                  <a:ext cx="242640" cy="265129"/>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3" name="Straight Connector 142">
                  <a:extLst>
                    <a:ext uri="{FF2B5EF4-FFF2-40B4-BE49-F238E27FC236}">
                      <a16:creationId xmlns:a16="http://schemas.microsoft.com/office/drawing/2014/main" id="{56F862B0-A853-2124-A0FE-4D40180170E1}"/>
                    </a:ext>
                  </a:extLst>
                </p:cNvPr>
                <p:cNvCxnSpPr>
                  <a:cxnSpLocks/>
                  <a:stCxn id="124" idx="5"/>
                  <a:endCxn id="138" idx="1"/>
                </p:cNvCxnSpPr>
                <p:nvPr/>
              </p:nvCxnSpPr>
              <p:spPr>
                <a:xfrm>
                  <a:off x="6078820" y="4309822"/>
                  <a:ext cx="235318" cy="389089"/>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1CC60F26-A130-70B3-76C8-F63EBF1DC234}"/>
                    </a:ext>
                  </a:extLst>
                </p:cNvPr>
                <p:cNvCxnSpPr>
                  <a:cxnSpLocks/>
                  <a:stCxn id="137" idx="7"/>
                  <a:endCxn id="125" idx="3"/>
                </p:cNvCxnSpPr>
                <p:nvPr/>
              </p:nvCxnSpPr>
              <p:spPr>
                <a:xfrm flipV="1">
                  <a:off x="6075159" y="4370524"/>
                  <a:ext cx="242640" cy="267685"/>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5" name="Straight Connector 144">
                  <a:extLst>
                    <a:ext uri="{FF2B5EF4-FFF2-40B4-BE49-F238E27FC236}">
                      <a16:creationId xmlns:a16="http://schemas.microsoft.com/office/drawing/2014/main" id="{9DD1FD75-6882-C429-555A-2CF84CDE7144}"/>
                    </a:ext>
                  </a:extLst>
                </p:cNvPr>
                <p:cNvCxnSpPr>
                  <a:cxnSpLocks/>
                  <a:stCxn id="125" idx="5"/>
                  <a:endCxn id="139" idx="1"/>
                </p:cNvCxnSpPr>
                <p:nvPr/>
              </p:nvCxnSpPr>
              <p:spPr>
                <a:xfrm>
                  <a:off x="6474501" y="4370524"/>
                  <a:ext cx="235318" cy="391645"/>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6" name="Straight Connector 145">
                  <a:extLst>
                    <a:ext uri="{FF2B5EF4-FFF2-40B4-BE49-F238E27FC236}">
                      <a16:creationId xmlns:a16="http://schemas.microsoft.com/office/drawing/2014/main" id="{EC4B39B5-7DD3-392F-8595-7A1B9F359972}"/>
                    </a:ext>
                  </a:extLst>
                </p:cNvPr>
                <p:cNvCxnSpPr>
                  <a:cxnSpLocks/>
                  <a:stCxn id="138" idx="7"/>
                  <a:endCxn id="126" idx="3"/>
                </p:cNvCxnSpPr>
                <p:nvPr/>
              </p:nvCxnSpPr>
              <p:spPr>
                <a:xfrm flipV="1">
                  <a:off x="6470840" y="4433782"/>
                  <a:ext cx="242640" cy="265129"/>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7" name="Straight Connector 146">
                  <a:extLst>
                    <a:ext uri="{FF2B5EF4-FFF2-40B4-BE49-F238E27FC236}">
                      <a16:creationId xmlns:a16="http://schemas.microsoft.com/office/drawing/2014/main" id="{C15594C5-7CDA-AD5C-2E23-4ECAC8C16FDC}"/>
                    </a:ext>
                  </a:extLst>
                </p:cNvPr>
                <p:cNvCxnSpPr>
                  <a:cxnSpLocks/>
                  <a:stCxn id="126" idx="5"/>
                  <a:endCxn id="140" idx="1"/>
                </p:cNvCxnSpPr>
                <p:nvPr/>
              </p:nvCxnSpPr>
              <p:spPr>
                <a:xfrm>
                  <a:off x="6870182" y="4433782"/>
                  <a:ext cx="235318" cy="396679"/>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8" name="Straight Connector 147">
                  <a:extLst>
                    <a:ext uri="{FF2B5EF4-FFF2-40B4-BE49-F238E27FC236}">
                      <a16:creationId xmlns:a16="http://schemas.microsoft.com/office/drawing/2014/main" id="{4EED7F2B-B0F7-8961-95AA-4E22A6A8C900}"/>
                    </a:ext>
                  </a:extLst>
                </p:cNvPr>
                <p:cNvCxnSpPr>
                  <a:cxnSpLocks/>
                  <a:stCxn id="139" idx="7"/>
                  <a:endCxn id="127" idx="3"/>
                </p:cNvCxnSpPr>
                <p:nvPr/>
              </p:nvCxnSpPr>
              <p:spPr>
                <a:xfrm flipV="1">
                  <a:off x="6866521" y="4502074"/>
                  <a:ext cx="242640" cy="260095"/>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grpSp>
          <p:grpSp>
            <p:nvGrpSpPr>
              <p:cNvPr id="14" name="Group 13">
                <a:extLst>
                  <a:ext uri="{FF2B5EF4-FFF2-40B4-BE49-F238E27FC236}">
                    <a16:creationId xmlns:a16="http://schemas.microsoft.com/office/drawing/2014/main" id="{F869EC43-67EB-4C0E-1FF0-F294F178FF1C}"/>
                  </a:ext>
                </a:extLst>
              </p:cNvPr>
              <p:cNvGrpSpPr/>
              <p:nvPr/>
            </p:nvGrpSpPr>
            <p:grpSpPr>
              <a:xfrm>
                <a:off x="8396291" y="3681228"/>
                <a:ext cx="1815514" cy="1930578"/>
                <a:chOff x="5483473" y="3089039"/>
                <a:chExt cx="1815514" cy="1930578"/>
              </a:xfrm>
              <a:solidFill>
                <a:srgbClr val="DCC6EC"/>
              </a:solidFill>
            </p:grpSpPr>
            <p:sp>
              <p:nvSpPr>
                <p:cNvPr id="61" name="Oval 60">
                  <a:extLst>
                    <a:ext uri="{FF2B5EF4-FFF2-40B4-BE49-F238E27FC236}">
                      <a16:creationId xmlns:a16="http://schemas.microsoft.com/office/drawing/2014/main" id="{80B40B55-8836-EF31-3D15-216BD7BFC591}"/>
                    </a:ext>
                  </a:extLst>
                </p:cNvPr>
                <p:cNvSpPr/>
                <p:nvPr/>
              </p:nvSpPr>
              <p:spPr>
                <a:xfrm>
                  <a:off x="5494653" y="3089039"/>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EC539275-A016-8A5B-783B-367E56434938}"/>
                    </a:ext>
                  </a:extLst>
                </p:cNvPr>
                <p:cNvSpPr/>
                <p:nvPr/>
              </p:nvSpPr>
              <p:spPr>
                <a:xfrm>
                  <a:off x="5890334" y="315229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C6B261E3-EE97-39EE-99F8-227049664C2E}"/>
                    </a:ext>
                  </a:extLst>
                </p:cNvPr>
                <p:cNvSpPr/>
                <p:nvPr/>
              </p:nvSpPr>
              <p:spPr>
                <a:xfrm>
                  <a:off x="6286015" y="3212999"/>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6F729A5D-42BE-155F-D584-6101D891A052}"/>
                    </a:ext>
                  </a:extLst>
                </p:cNvPr>
                <p:cNvSpPr/>
                <p:nvPr/>
              </p:nvSpPr>
              <p:spPr>
                <a:xfrm>
                  <a:off x="6681696" y="327625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31D7BB32-6763-EF1E-8271-F6CA8478A15E}"/>
                    </a:ext>
                  </a:extLst>
                </p:cNvPr>
                <p:cNvSpPr/>
                <p:nvPr/>
              </p:nvSpPr>
              <p:spPr>
                <a:xfrm>
                  <a:off x="7077377" y="3344549"/>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018E2E1D-182D-F6C3-8E39-3F3F356AE6E7}"/>
                    </a:ext>
                  </a:extLst>
                </p:cNvPr>
                <p:cNvSpPr/>
                <p:nvPr/>
              </p:nvSpPr>
              <p:spPr>
                <a:xfrm>
                  <a:off x="5483473" y="3569140"/>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D76759FE-8C0E-A206-3744-71F1CABB1537}"/>
                    </a:ext>
                  </a:extLst>
                </p:cNvPr>
                <p:cNvSpPr/>
                <p:nvPr/>
              </p:nvSpPr>
              <p:spPr>
                <a:xfrm>
                  <a:off x="5879154" y="363239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F6B63120-E1C9-9D07-BBFD-E297AE9882D0}"/>
                    </a:ext>
                  </a:extLst>
                </p:cNvPr>
                <p:cNvSpPr/>
                <p:nvPr/>
              </p:nvSpPr>
              <p:spPr>
                <a:xfrm>
                  <a:off x="6274835" y="3693100"/>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740B0873-46C0-2376-1F80-B69191AC622C}"/>
                    </a:ext>
                  </a:extLst>
                </p:cNvPr>
                <p:cNvSpPr/>
                <p:nvPr/>
              </p:nvSpPr>
              <p:spPr>
                <a:xfrm>
                  <a:off x="6670516" y="375635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E7D3949F-F207-1F34-7370-BBBE692153F6}"/>
                    </a:ext>
                  </a:extLst>
                </p:cNvPr>
                <p:cNvSpPr/>
                <p:nvPr/>
              </p:nvSpPr>
              <p:spPr>
                <a:xfrm>
                  <a:off x="7066197" y="3824650"/>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C0783B24-18C7-4362-80C4-6458C21BB467}"/>
                    </a:ext>
                  </a:extLst>
                </p:cNvPr>
                <p:cNvCxnSpPr>
                  <a:cxnSpLocks/>
                  <a:stCxn id="61" idx="5"/>
                  <a:endCxn id="67" idx="1"/>
                </p:cNvCxnSpPr>
                <p:nvPr/>
              </p:nvCxnSpPr>
              <p:spPr>
                <a:xfrm>
                  <a:off x="5683809" y="3278195"/>
                  <a:ext cx="227799" cy="386657"/>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44ABA112-556E-E024-20E5-F82ADE457DB6}"/>
                    </a:ext>
                  </a:extLst>
                </p:cNvPr>
                <p:cNvCxnSpPr>
                  <a:cxnSpLocks/>
                  <a:stCxn id="66" idx="7"/>
                  <a:endCxn id="62" idx="3"/>
                </p:cNvCxnSpPr>
                <p:nvPr/>
              </p:nvCxnSpPr>
              <p:spPr>
                <a:xfrm flipV="1">
                  <a:off x="5672629" y="3341453"/>
                  <a:ext cx="250159" cy="260141"/>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DB97A66B-690B-0984-ECE9-CDD344D32182}"/>
                    </a:ext>
                  </a:extLst>
                </p:cNvPr>
                <p:cNvCxnSpPr>
                  <a:cxnSpLocks/>
                  <a:stCxn id="62" idx="5"/>
                  <a:endCxn id="68" idx="1"/>
                </p:cNvCxnSpPr>
                <p:nvPr/>
              </p:nvCxnSpPr>
              <p:spPr>
                <a:xfrm>
                  <a:off x="6079490" y="3341453"/>
                  <a:ext cx="227799" cy="384101"/>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731C6618-09EE-B6CB-27D5-79AE9ABA5F8F}"/>
                    </a:ext>
                  </a:extLst>
                </p:cNvPr>
                <p:cNvCxnSpPr>
                  <a:cxnSpLocks/>
                  <a:stCxn id="67" idx="7"/>
                  <a:endCxn id="63" idx="3"/>
                </p:cNvCxnSpPr>
                <p:nvPr/>
              </p:nvCxnSpPr>
              <p:spPr>
                <a:xfrm flipV="1">
                  <a:off x="6068310" y="3402155"/>
                  <a:ext cx="250159" cy="262697"/>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46DF9454-8658-E163-14A2-6F5DB56FE8CF}"/>
                    </a:ext>
                  </a:extLst>
                </p:cNvPr>
                <p:cNvCxnSpPr>
                  <a:cxnSpLocks/>
                  <a:stCxn id="63" idx="5"/>
                  <a:endCxn id="69" idx="1"/>
                </p:cNvCxnSpPr>
                <p:nvPr/>
              </p:nvCxnSpPr>
              <p:spPr>
                <a:xfrm>
                  <a:off x="6475171" y="3402155"/>
                  <a:ext cx="227799" cy="386657"/>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789A63CA-F87C-1615-8204-29539B345E30}"/>
                    </a:ext>
                  </a:extLst>
                </p:cNvPr>
                <p:cNvCxnSpPr>
                  <a:cxnSpLocks/>
                  <a:stCxn id="68" idx="7"/>
                  <a:endCxn id="64" idx="3"/>
                </p:cNvCxnSpPr>
                <p:nvPr/>
              </p:nvCxnSpPr>
              <p:spPr>
                <a:xfrm flipV="1">
                  <a:off x="6463991" y="3465413"/>
                  <a:ext cx="250159" cy="260141"/>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042DAB80-AB76-C42E-E872-540C711C93B7}"/>
                    </a:ext>
                  </a:extLst>
                </p:cNvPr>
                <p:cNvCxnSpPr>
                  <a:cxnSpLocks/>
                  <a:stCxn id="64" idx="5"/>
                  <a:endCxn id="70" idx="1"/>
                </p:cNvCxnSpPr>
                <p:nvPr/>
              </p:nvCxnSpPr>
              <p:spPr>
                <a:xfrm>
                  <a:off x="6870852" y="3465413"/>
                  <a:ext cx="227799" cy="391691"/>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F2D08A59-980D-9F62-99C8-B65D9347F18C}"/>
                    </a:ext>
                  </a:extLst>
                </p:cNvPr>
                <p:cNvCxnSpPr>
                  <a:cxnSpLocks/>
                  <a:stCxn id="69" idx="7"/>
                  <a:endCxn id="65" idx="3"/>
                </p:cNvCxnSpPr>
                <p:nvPr/>
              </p:nvCxnSpPr>
              <p:spPr>
                <a:xfrm flipV="1">
                  <a:off x="6859672" y="3533705"/>
                  <a:ext cx="250159" cy="255107"/>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sp>
              <p:nvSpPr>
                <p:cNvPr id="79" name="Oval 78">
                  <a:extLst>
                    <a:ext uri="{FF2B5EF4-FFF2-40B4-BE49-F238E27FC236}">
                      <a16:creationId xmlns:a16="http://schemas.microsoft.com/office/drawing/2014/main" id="{3F839E62-C5B0-E29E-8B63-1B071E570C87}"/>
                    </a:ext>
                  </a:extLst>
                </p:cNvPr>
                <p:cNvSpPr/>
                <p:nvPr/>
              </p:nvSpPr>
              <p:spPr>
                <a:xfrm>
                  <a:off x="5493983" y="405740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BD3AAAE4-43CD-56FB-1303-DD32A54C4964}"/>
                    </a:ext>
                  </a:extLst>
                </p:cNvPr>
                <p:cNvSpPr/>
                <p:nvPr/>
              </p:nvSpPr>
              <p:spPr>
                <a:xfrm>
                  <a:off x="5889664" y="4120666"/>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53846ACB-2443-2215-145B-BE4A2C67B494}"/>
                    </a:ext>
                  </a:extLst>
                </p:cNvPr>
                <p:cNvSpPr/>
                <p:nvPr/>
              </p:nvSpPr>
              <p:spPr>
                <a:xfrm>
                  <a:off x="6285345" y="418136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BBD125AE-07FA-210D-1E54-99341DB7A947}"/>
                    </a:ext>
                  </a:extLst>
                </p:cNvPr>
                <p:cNvSpPr/>
                <p:nvPr/>
              </p:nvSpPr>
              <p:spPr>
                <a:xfrm>
                  <a:off x="6681026" y="4244626"/>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5E145889-6EC3-8A9E-4968-A94F7EA3E8E3}"/>
                    </a:ext>
                  </a:extLst>
                </p:cNvPr>
                <p:cNvSpPr/>
                <p:nvPr/>
              </p:nvSpPr>
              <p:spPr>
                <a:xfrm>
                  <a:off x="7076707" y="431291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0076E67C-8D82-C91D-141E-1DB1B2EACA8B}"/>
                    </a:ext>
                  </a:extLst>
                </p:cNvPr>
                <p:cNvCxnSpPr>
                  <a:cxnSpLocks/>
                  <a:stCxn id="66" idx="5"/>
                  <a:endCxn id="80" idx="1"/>
                </p:cNvCxnSpPr>
                <p:nvPr/>
              </p:nvCxnSpPr>
              <p:spPr>
                <a:xfrm>
                  <a:off x="5672629" y="3758296"/>
                  <a:ext cx="249489" cy="394824"/>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AEF1B85A-A151-4531-062B-A27F71510369}"/>
                    </a:ext>
                  </a:extLst>
                </p:cNvPr>
                <p:cNvCxnSpPr>
                  <a:cxnSpLocks/>
                  <a:stCxn id="79" idx="7"/>
                  <a:endCxn id="67" idx="3"/>
                </p:cNvCxnSpPr>
                <p:nvPr/>
              </p:nvCxnSpPr>
              <p:spPr>
                <a:xfrm flipV="1">
                  <a:off x="5683139" y="3821554"/>
                  <a:ext cx="228469" cy="268308"/>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6471DFC4-CF35-7480-8327-B531F9FDD360}"/>
                    </a:ext>
                  </a:extLst>
                </p:cNvPr>
                <p:cNvCxnSpPr>
                  <a:cxnSpLocks/>
                  <a:stCxn id="67" idx="5"/>
                  <a:endCxn id="81" idx="1"/>
                </p:cNvCxnSpPr>
                <p:nvPr/>
              </p:nvCxnSpPr>
              <p:spPr>
                <a:xfrm>
                  <a:off x="6068310" y="3821554"/>
                  <a:ext cx="249489" cy="392268"/>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4A643D6F-AAB7-6B07-9B03-949F1D34D809}"/>
                    </a:ext>
                  </a:extLst>
                </p:cNvPr>
                <p:cNvCxnSpPr>
                  <a:cxnSpLocks/>
                  <a:stCxn id="80" idx="7"/>
                  <a:endCxn id="68" idx="3"/>
                </p:cNvCxnSpPr>
                <p:nvPr/>
              </p:nvCxnSpPr>
              <p:spPr>
                <a:xfrm flipV="1">
                  <a:off x="6078820" y="3882256"/>
                  <a:ext cx="228469" cy="270864"/>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7FB89BB1-3618-1F23-9FFC-18F6C380D84C}"/>
                    </a:ext>
                  </a:extLst>
                </p:cNvPr>
                <p:cNvCxnSpPr>
                  <a:cxnSpLocks/>
                  <a:stCxn id="68" idx="5"/>
                  <a:endCxn id="82" idx="1"/>
                </p:cNvCxnSpPr>
                <p:nvPr/>
              </p:nvCxnSpPr>
              <p:spPr>
                <a:xfrm>
                  <a:off x="6463991" y="3882256"/>
                  <a:ext cx="249489" cy="394824"/>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073DD66F-4D97-BFDF-9527-75C9CD381D8F}"/>
                    </a:ext>
                  </a:extLst>
                </p:cNvPr>
                <p:cNvCxnSpPr>
                  <a:cxnSpLocks/>
                  <a:stCxn id="81" idx="7"/>
                  <a:endCxn id="69" idx="3"/>
                </p:cNvCxnSpPr>
                <p:nvPr/>
              </p:nvCxnSpPr>
              <p:spPr>
                <a:xfrm flipV="1">
                  <a:off x="6474501" y="3945514"/>
                  <a:ext cx="228469" cy="268308"/>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F0A2F7BB-229E-407E-2612-95DD15FFB0E3}"/>
                    </a:ext>
                  </a:extLst>
                </p:cNvPr>
                <p:cNvCxnSpPr>
                  <a:cxnSpLocks/>
                  <a:stCxn id="69" idx="5"/>
                  <a:endCxn id="83" idx="1"/>
                </p:cNvCxnSpPr>
                <p:nvPr/>
              </p:nvCxnSpPr>
              <p:spPr>
                <a:xfrm>
                  <a:off x="6859672" y="3945514"/>
                  <a:ext cx="249489" cy="399858"/>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0309D64F-35C7-EBEC-9074-6EBB18027AF9}"/>
                    </a:ext>
                  </a:extLst>
                </p:cNvPr>
                <p:cNvCxnSpPr>
                  <a:cxnSpLocks/>
                  <a:stCxn id="82" idx="7"/>
                  <a:endCxn id="70" idx="3"/>
                </p:cNvCxnSpPr>
                <p:nvPr/>
              </p:nvCxnSpPr>
              <p:spPr>
                <a:xfrm flipV="1">
                  <a:off x="6870182" y="4013806"/>
                  <a:ext cx="228469" cy="263274"/>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sp>
              <p:nvSpPr>
                <p:cNvPr id="92" name="Oval 91">
                  <a:extLst>
                    <a:ext uri="{FF2B5EF4-FFF2-40B4-BE49-F238E27FC236}">
                      <a16:creationId xmlns:a16="http://schemas.microsoft.com/office/drawing/2014/main" id="{8A2C0C3D-117E-92EB-3AD4-029B2CC9A4C2}"/>
                    </a:ext>
                  </a:extLst>
                </p:cNvPr>
                <p:cNvSpPr/>
                <p:nvPr/>
              </p:nvSpPr>
              <p:spPr>
                <a:xfrm>
                  <a:off x="5490322" y="454249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41AD38D7-7D58-DAC0-32C8-3B0F311F5F73}"/>
                    </a:ext>
                  </a:extLst>
                </p:cNvPr>
                <p:cNvSpPr/>
                <p:nvPr/>
              </p:nvSpPr>
              <p:spPr>
                <a:xfrm>
                  <a:off x="5886003" y="4605755"/>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83BAA13A-F719-68DE-633F-6F275CD68C91}"/>
                    </a:ext>
                  </a:extLst>
                </p:cNvPr>
                <p:cNvSpPr/>
                <p:nvPr/>
              </p:nvSpPr>
              <p:spPr>
                <a:xfrm>
                  <a:off x="6281684" y="466645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73971DC8-4050-577B-ADA7-DCAA4A2ABC50}"/>
                    </a:ext>
                  </a:extLst>
                </p:cNvPr>
                <p:cNvSpPr/>
                <p:nvPr/>
              </p:nvSpPr>
              <p:spPr>
                <a:xfrm>
                  <a:off x="6677365" y="4729715"/>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C8F10B8-93DE-C7F6-E967-88E0ECC981DF}"/>
                    </a:ext>
                  </a:extLst>
                </p:cNvPr>
                <p:cNvSpPr/>
                <p:nvPr/>
              </p:nvSpPr>
              <p:spPr>
                <a:xfrm>
                  <a:off x="7073046" y="479800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Straight Connector 96">
                  <a:extLst>
                    <a:ext uri="{FF2B5EF4-FFF2-40B4-BE49-F238E27FC236}">
                      <a16:creationId xmlns:a16="http://schemas.microsoft.com/office/drawing/2014/main" id="{29107C16-15C4-A8BA-1A8B-91463EA30546}"/>
                    </a:ext>
                  </a:extLst>
                </p:cNvPr>
                <p:cNvCxnSpPr>
                  <a:cxnSpLocks/>
                  <a:stCxn id="79" idx="5"/>
                  <a:endCxn id="93" idx="1"/>
                </p:cNvCxnSpPr>
                <p:nvPr/>
              </p:nvCxnSpPr>
              <p:spPr>
                <a:xfrm>
                  <a:off x="5683139" y="4246564"/>
                  <a:ext cx="235318" cy="391645"/>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7C3B8A2F-09E5-2D5D-7448-E1442A52F1BD}"/>
                    </a:ext>
                  </a:extLst>
                </p:cNvPr>
                <p:cNvCxnSpPr>
                  <a:cxnSpLocks/>
                  <a:stCxn id="92" idx="7"/>
                  <a:endCxn id="80" idx="3"/>
                </p:cNvCxnSpPr>
                <p:nvPr/>
              </p:nvCxnSpPr>
              <p:spPr>
                <a:xfrm flipV="1">
                  <a:off x="5679478" y="4309822"/>
                  <a:ext cx="242640" cy="265129"/>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5C148913-5D68-9B53-C7F3-A6604C596235}"/>
                    </a:ext>
                  </a:extLst>
                </p:cNvPr>
                <p:cNvCxnSpPr>
                  <a:cxnSpLocks/>
                  <a:stCxn id="80" idx="5"/>
                  <a:endCxn id="94" idx="1"/>
                </p:cNvCxnSpPr>
                <p:nvPr/>
              </p:nvCxnSpPr>
              <p:spPr>
                <a:xfrm>
                  <a:off x="6078820" y="4309822"/>
                  <a:ext cx="235318" cy="389089"/>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5C1B1EFA-D6D9-CE82-697B-9BE1FA2324F5}"/>
                    </a:ext>
                  </a:extLst>
                </p:cNvPr>
                <p:cNvCxnSpPr>
                  <a:cxnSpLocks/>
                  <a:stCxn id="93" idx="7"/>
                  <a:endCxn id="81" idx="3"/>
                </p:cNvCxnSpPr>
                <p:nvPr/>
              </p:nvCxnSpPr>
              <p:spPr>
                <a:xfrm flipV="1">
                  <a:off x="6075159" y="4370524"/>
                  <a:ext cx="242640" cy="267685"/>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C0089B5B-F842-2925-0C7A-46F8661E16B5}"/>
                    </a:ext>
                  </a:extLst>
                </p:cNvPr>
                <p:cNvCxnSpPr>
                  <a:cxnSpLocks/>
                  <a:stCxn id="81" idx="5"/>
                  <a:endCxn id="95" idx="1"/>
                </p:cNvCxnSpPr>
                <p:nvPr/>
              </p:nvCxnSpPr>
              <p:spPr>
                <a:xfrm>
                  <a:off x="6474501" y="4370524"/>
                  <a:ext cx="235318" cy="391645"/>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90B40119-55E5-95C9-DEA9-12EA850999BC}"/>
                    </a:ext>
                  </a:extLst>
                </p:cNvPr>
                <p:cNvCxnSpPr>
                  <a:cxnSpLocks/>
                  <a:stCxn id="94" idx="7"/>
                  <a:endCxn id="82" idx="3"/>
                </p:cNvCxnSpPr>
                <p:nvPr/>
              </p:nvCxnSpPr>
              <p:spPr>
                <a:xfrm flipV="1">
                  <a:off x="6470840" y="4433782"/>
                  <a:ext cx="242640" cy="265129"/>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015D1AEB-77A8-9189-404C-1D779227E3CD}"/>
                    </a:ext>
                  </a:extLst>
                </p:cNvPr>
                <p:cNvCxnSpPr>
                  <a:cxnSpLocks/>
                  <a:stCxn id="82" idx="5"/>
                  <a:endCxn id="96" idx="1"/>
                </p:cNvCxnSpPr>
                <p:nvPr/>
              </p:nvCxnSpPr>
              <p:spPr>
                <a:xfrm>
                  <a:off x="6870182" y="4433782"/>
                  <a:ext cx="235318" cy="396679"/>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84C31EE7-92EC-A36B-0D34-D77CDDC2F50C}"/>
                    </a:ext>
                  </a:extLst>
                </p:cNvPr>
                <p:cNvCxnSpPr>
                  <a:cxnSpLocks/>
                  <a:stCxn id="95" idx="7"/>
                  <a:endCxn id="83" idx="3"/>
                </p:cNvCxnSpPr>
                <p:nvPr/>
              </p:nvCxnSpPr>
              <p:spPr>
                <a:xfrm flipV="1">
                  <a:off x="6866521" y="4502074"/>
                  <a:ext cx="242640" cy="260095"/>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grpSp>
          <p:sp>
            <p:nvSpPr>
              <p:cNvPr id="15" name="Rectangle 14">
                <a:extLst>
                  <a:ext uri="{FF2B5EF4-FFF2-40B4-BE49-F238E27FC236}">
                    <a16:creationId xmlns:a16="http://schemas.microsoft.com/office/drawing/2014/main" id="{00FB73E6-ACF0-FFBB-74D0-5221BF3114D8}"/>
                  </a:ext>
                </a:extLst>
              </p:cNvPr>
              <p:cNvSpPr/>
              <p:nvPr/>
            </p:nvSpPr>
            <p:spPr>
              <a:xfrm>
                <a:off x="7794045" y="3594549"/>
                <a:ext cx="2393930" cy="2404013"/>
              </a:xfrm>
              <a:prstGeom prst="rect">
                <a:avLst/>
              </a:prstGeom>
              <a:solidFill>
                <a:schemeClr val="bg1">
                  <a:alpha val="0"/>
                </a:schemeClr>
              </a:solidFill>
              <a:scene3d>
                <a:camera prst="isometricOffAxis2Left"/>
                <a:lightRig rig="threePt" dir="t"/>
              </a:scene3d>
              <a:sp3d extrusionH="2540000" contourW="12700" prstMaterial="translucentPowder">
                <a:contourClr>
                  <a:schemeClr val="bg1">
                    <a:lumMod val="65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latin typeface="Arial" panose="020B06040202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D6E89415-8F45-D311-7A7C-967ED9ACE604}"/>
                  </a:ext>
                </a:extLst>
              </p:cNvPr>
              <p:cNvGrpSpPr/>
              <p:nvPr/>
            </p:nvGrpSpPr>
            <p:grpSpPr>
              <a:xfrm>
                <a:off x="8075459" y="3919805"/>
                <a:ext cx="1815514" cy="1930578"/>
                <a:chOff x="5483473" y="3089039"/>
                <a:chExt cx="1815514" cy="1930578"/>
              </a:xfrm>
              <a:solidFill>
                <a:srgbClr val="DCC6EC"/>
              </a:solidFill>
            </p:grpSpPr>
            <p:sp>
              <p:nvSpPr>
                <p:cNvPr id="17" name="Oval 16">
                  <a:extLst>
                    <a:ext uri="{FF2B5EF4-FFF2-40B4-BE49-F238E27FC236}">
                      <a16:creationId xmlns:a16="http://schemas.microsoft.com/office/drawing/2014/main" id="{3021E90F-07DF-2FE3-0F35-18332B549781}"/>
                    </a:ext>
                  </a:extLst>
                </p:cNvPr>
                <p:cNvSpPr/>
                <p:nvPr/>
              </p:nvSpPr>
              <p:spPr>
                <a:xfrm>
                  <a:off x="5494653" y="3089039"/>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863C741-5798-1547-7A29-BEEE13F13E33}"/>
                    </a:ext>
                  </a:extLst>
                </p:cNvPr>
                <p:cNvSpPr/>
                <p:nvPr/>
              </p:nvSpPr>
              <p:spPr>
                <a:xfrm>
                  <a:off x="5890334" y="315229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A8792E2-EE8C-4179-38C9-BEEE69C6ED39}"/>
                    </a:ext>
                  </a:extLst>
                </p:cNvPr>
                <p:cNvSpPr/>
                <p:nvPr/>
              </p:nvSpPr>
              <p:spPr>
                <a:xfrm>
                  <a:off x="6286015" y="3212999"/>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9449122-1497-759A-F593-497ECAE64CAE}"/>
                    </a:ext>
                  </a:extLst>
                </p:cNvPr>
                <p:cNvSpPr/>
                <p:nvPr/>
              </p:nvSpPr>
              <p:spPr>
                <a:xfrm>
                  <a:off x="6681696" y="327625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07A1149-6730-A39E-6717-B9C6E6F3ACA2}"/>
                    </a:ext>
                  </a:extLst>
                </p:cNvPr>
                <p:cNvSpPr/>
                <p:nvPr/>
              </p:nvSpPr>
              <p:spPr>
                <a:xfrm>
                  <a:off x="7077377" y="3344549"/>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77B4E70-8B7A-3222-DBAC-48DAD3A8494A}"/>
                    </a:ext>
                  </a:extLst>
                </p:cNvPr>
                <p:cNvSpPr/>
                <p:nvPr/>
              </p:nvSpPr>
              <p:spPr>
                <a:xfrm>
                  <a:off x="5483473" y="3569140"/>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4A604FE-41AA-FC60-9EDD-AC5F7F9EFEBC}"/>
                    </a:ext>
                  </a:extLst>
                </p:cNvPr>
                <p:cNvSpPr/>
                <p:nvPr/>
              </p:nvSpPr>
              <p:spPr>
                <a:xfrm>
                  <a:off x="5879154" y="363239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22F050A-DC1D-0275-8DBA-384A891B5D97}"/>
                    </a:ext>
                  </a:extLst>
                </p:cNvPr>
                <p:cNvSpPr/>
                <p:nvPr/>
              </p:nvSpPr>
              <p:spPr>
                <a:xfrm>
                  <a:off x="6274835" y="3693100"/>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BA29728-C0FD-F848-871E-29A0C3DB8BE4}"/>
                    </a:ext>
                  </a:extLst>
                </p:cNvPr>
                <p:cNvSpPr/>
                <p:nvPr/>
              </p:nvSpPr>
              <p:spPr>
                <a:xfrm>
                  <a:off x="6670516" y="375635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7F0154E-B389-A313-8C34-0010FBD93CF2}"/>
                    </a:ext>
                  </a:extLst>
                </p:cNvPr>
                <p:cNvSpPr/>
                <p:nvPr/>
              </p:nvSpPr>
              <p:spPr>
                <a:xfrm>
                  <a:off x="7066197" y="3824650"/>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9B627CAB-26F0-4E08-9DC1-7FF39E2926E7}"/>
                    </a:ext>
                  </a:extLst>
                </p:cNvPr>
                <p:cNvCxnSpPr>
                  <a:cxnSpLocks/>
                  <a:stCxn id="17" idx="5"/>
                  <a:endCxn id="23" idx="1"/>
                </p:cNvCxnSpPr>
                <p:nvPr/>
              </p:nvCxnSpPr>
              <p:spPr>
                <a:xfrm>
                  <a:off x="5683809" y="3278195"/>
                  <a:ext cx="227799" cy="386657"/>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1BFA1244-2AAA-7FB4-D629-C527CF220B40}"/>
                    </a:ext>
                  </a:extLst>
                </p:cNvPr>
                <p:cNvCxnSpPr>
                  <a:cxnSpLocks/>
                  <a:stCxn id="22" idx="7"/>
                  <a:endCxn id="18" idx="3"/>
                </p:cNvCxnSpPr>
                <p:nvPr/>
              </p:nvCxnSpPr>
              <p:spPr>
                <a:xfrm flipV="1">
                  <a:off x="5672629" y="3341453"/>
                  <a:ext cx="250159" cy="260141"/>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36B08F30-93C1-983E-BBF5-386DAF763ADC}"/>
                    </a:ext>
                  </a:extLst>
                </p:cNvPr>
                <p:cNvCxnSpPr>
                  <a:cxnSpLocks/>
                  <a:stCxn id="18" idx="5"/>
                  <a:endCxn id="24" idx="1"/>
                </p:cNvCxnSpPr>
                <p:nvPr/>
              </p:nvCxnSpPr>
              <p:spPr>
                <a:xfrm>
                  <a:off x="6079490" y="3341453"/>
                  <a:ext cx="227799" cy="384101"/>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C981FAC4-139F-E9F1-58CD-BF81E89889C0}"/>
                    </a:ext>
                  </a:extLst>
                </p:cNvPr>
                <p:cNvCxnSpPr>
                  <a:cxnSpLocks/>
                  <a:stCxn id="23" idx="7"/>
                  <a:endCxn id="19" idx="3"/>
                </p:cNvCxnSpPr>
                <p:nvPr/>
              </p:nvCxnSpPr>
              <p:spPr>
                <a:xfrm flipV="1">
                  <a:off x="6068310" y="3402155"/>
                  <a:ext cx="250159" cy="262697"/>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038531F4-0F41-5FD1-5583-2073CC877290}"/>
                    </a:ext>
                  </a:extLst>
                </p:cNvPr>
                <p:cNvCxnSpPr>
                  <a:cxnSpLocks/>
                  <a:stCxn id="19" idx="5"/>
                  <a:endCxn id="25" idx="1"/>
                </p:cNvCxnSpPr>
                <p:nvPr/>
              </p:nvCxnSpPr>
              <p:spPr>
                <a:xfrm>
                  <a:off x="6475171" y="3402155"/>
                  <a:ext cx="227799" cy="386657"/>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376D7E35-79EF-FD23-FADE-1D0FA44B40A3}"/>
                    </a:ext>
                  </a:extLst>
                </p:cNvPr>
                <p:cNvCxnSpPr>
                  <a:cxnSpLocks/>
                  <a:stCxn id="24" idx="7"/>
                  <a:endCxn id="20" idx="3"/>
                </p:cNvCxnSpPr>
                <p:nvPr/>
              </p:nvCxnSpPr>
              <p:spPr>
                <a:xfrm flipV="1">
                  <a:off x="6463991" y="3465413"/>
                  <a:ext cx="250159" cy="260141"/>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7ACB045F-206B-427F-A0DE-B0BC25206ADB}"/>
                    </a:ext>
                  </a:extLst>
                </p:cNvPr>
                <p:cNvCxnSpPr>
                  <a:cxnSpLocks/>
                  <a:stCxn id="20" idx="5"/>
                  <a:endCxn id="26" idx="1"/>
                </p:cNvCxnSpPr>
                <p:nvPr/>
              </p:nvCxnSpPr>
              <p:spPr>
                <a:xfrm>
                  <a:off x="6870852" y="3465413"/>
                  <a:ext cx="227799" cy="391691"/>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01A7AB61-7334-196E-896A-5C15B754BB29}"/>
                    </a:ext>
                  </a:extLst>
                </p:cNvPr>
                <p:cNvCxnSpPr>
                  <a:cxnSpLocks/>
                  <a:stCxn id="25" idx="7"/>
                  <a:endCxn id="21" idx="3"/>
                </p:cNvCxnSpPr>
                <p:nvPr/>
              </p:nvCxnSpPr>
              <p:spPr>
                <a:xfrm flipV="1">
                  <a:off x="6859672" y="3533705"/>
                  <a:ext cx="250159" cy="255107"/>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sp>
              <p:nvSpPr>
                <p:cNvPr id="35" name="Oval 34">
                  <a:extLst>
                    <a:ext uri="{FF2B5EF4-FFF2-40B4-BE49-F238E27FC236}">
                      <a16:creationId xmlns:a16="http://schemas.microsoft.com/office/drawing/2014/main" id="{4847A52F-A07B-3A58-69E4-716AC70509BC}"/>
                    </a:ext>
                  </a:extLst>
                </p:cNvPr>
                <p:cNvSpPr/>
                <p:nvPr/>
              </p:nvSpPr>
              <p:spPr>
                <a:xfrm>
                  <a:off x="5493983" y="405740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FFD8E12-C7E0-F39E-D7BE-9148B32FE458}"/>
                    </a:ext>
                  </a:extLst>
                </p:cNvPr>
                <p:cNvSpPr/>
                <p:nvPr/>
              </p:nvSpPr>
              <p:spPr>
                <a:xfrm>
                  <a:off x="5889664" y="4120666"/>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28025EA-D45E-0546-CDAB-879D9123757B}"/>
                    </a:ext>
                  </a:extLst>
                </p:cNvPr>
                <p:cNvSpPr/>
                <p:nvPr/>
              </p:nvSpPr>
              <p:spPr>
                <a:xfrm>
                  <a:off x="6285345" y="418136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6DEA6023-96DC-894B-6A64-F577EBF83485}"/>
                    </a:ext>
                  </a:extLst>
                </p:cNvPr>
                <p:cNvSpPr/>
                <p:nvPr/>
              </p:nvSpPr>
              <p:spPr>
                <a:xfrm>
                  <a:off x="6681026" y="4244626"/>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0842939A-61DB-4CCD-912B-661A5943379E}"/>
                    </a:ext>
                  </a:extLst>
                </p:cNvPr>
                <p:cNvSpPr/>
                <p:nvPr/>
              </p:nvSpPr>
              <p:spPr>
                <a:xfrm>
                  <a:off x="7076707" y="431291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1849B7BA-FE58-B64E-BD7B-88A7DD09BBC1}"/>
                    </a:ext>
                  </a:extLst>
                </p:cNvPr>
                <p:cNvCxnSpPr>
                  <a:cxnSpLocks/>
                  <a:stCxn id="22" idx="5"/>
                  <a:endCxn id="36" idx="1"/>
                </p:cNvCxnSpPr>
                <p:nvPr/>
              </p:nvCxnSpPr>
              <p:spPr>
                <a:xfrm>
                  <a:off x="5672629" y="3758296"/>
                  <a:ext cx="249489" cy="394824"/>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E1421071-03E5-E7B7-AA36-D5D15276EAB7}"/>
                    </a:ext>
                  </a:extLst>
                </p:cNvPr>
                <p:cNvCxnSpPr>
                  <a:cxnSpLocks/>
                  <a:stCxn id="35" idx="7"/>
                  <a:endCxn id="23" idx="3"/>
                </p:cNvCxnSpPr>
                <p:nvPr/>
              </p:nvCxnSpPr>
              <p:spPr>
                <a:xfrm flipV="1">
                  <a:off x="5683139" y="3821554"/>
                  <a:ext cx="228469" cy="268308"/>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A1114A2-A4EF-A01E-9B1F-42AD3E536707}"/>
                    </a:ext>
                  </a:extLst>
                </p:cNvPr>
                <p:cNvCxnSpPr>
                  <a:cxnSpLocks/>
                  <a:stCxn id="23" idx="5"/>
                  <a:endCxn id="37" idx="1"/>
                </p:cNvCxnSpPr>
                <p:nvPr/>
              </p:nvCxnSpPr>
              <p:spPr>
                <a:xfrm>
                  <a:off x="6068310" y="3821554"/>
                  <a:ext cx="249489" cy="392268"/>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49C2ADD9-1737-2172-FD15-846D73164C2B}"/>
                    </a:ext>
                  </a:extLst>
                </p:cNvPr>
                <p:cNvCxnSpPr>
                  <a:cxnSpLocks/>
                  <a:stCxn id="36" idx="7"/>
                  <a:endCxn id="24" idx="3"/>
                </p:cNvCxnSpPr>
                <p:nvPr/>
              </p:nvCxnSpPr>
              <p:spPr>
                <a:xfrm flipV="1">
                  <a:off x="6078820" y="3882256"/>
                  <a:ext cx="228469" cy="270864"/>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C0516DAF-A2C6-35DB-C34B-D1FCA6610D43}"/>
                    </a:ext>
                  </a:extLst>
                </p:cNvPr>
                <p:cNvCxnSpPr>
                  <a:cxnSpLocks/>
                  <a:stCxn id="24" idx="5"/>
                  <a:endCxn id="38" idx="1"/>
                </p:cNvCxnSpPr>
                <p:nvPr/>
              </p:nvCxnSpPr>
              <p:spPr>
                <a:xfrm>
                  <a:off x="6463991" y="3882256"/>
                  <a:ext cx="249489" cy="394824"/>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D00CFD17-ED6C-0604-2BF3-DCFC214E4075}"/>
                    </a:ext>
                  </a:extLst>
                </p:cNvPr>
                <p:cNvCxnSpPr>
                  <a:cxnSpLocks/>
                  <a:stCxn id="37" idx="7"/>
                  <a:endCxn id="25" idx="3"/>
                </p:cNvCxnSpPr>
                <p:nvPr/>
              </p:nvCxnSpPr>
              <p:spPr>
                <a:xfrm flipV="1">
                  <a:off x="6474501" y="3945514"/>
                  <a:ext cx="228469" cy="268308"/>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506A3E6B-EAA3-01A4-1657-8CE7B6CB4416}"/>
                    </a:ext>
                  </a:extLst>
                </p:cNvPr>
                <p:cNvCxnSpPr>
                  <a:cxnSpLocks/>
                  <a:stCxn id="25" idx="5"/>
                  <a:endCxn id="39" idx="1"/>
                </p:cNvCxnSpPr>
                <p:nvPr/>
              </p:nvCxnSpPr>
              <p:spPr>
                <a:xfrm>
                  <a:off x="6859672" y="3945514"/>
                  <a:ext cx="249489" cy="399858"/>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2BCFDE29-292A-B556-5390-4C82A3FFDAD0}"/>
                    </a:ext>
                  </a:extLst>
                </p:cNvPr>
                <p:cNvCxnSpPr>
                  <a:cxnSpLocks/>
                  <a:stCxn id="38" idx="7"/>
                  <a:endCxn id="26" idx="3"/>
                </p:cNvCxnSpPr>
                <p:nvPr/>
              </p:nvCxnSpPr>
              <p:spPr>
                <a:xfrm flipV="1">
                  <a:off x="6870182" y="4013806"/>
                  <a:ext cx="228469" cy="263274"/>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sp>
              <p:nvSpPr>
                <p:cNvPr id="48" name="Oval 47">
                  <a:extLst>
                    <a:ext uri="{FF2B5EF4-FFF2-40B4-BE49-F238E27FC236}">
                      <a16:creationId xmlns:a16="http://schemas.microsoft.com/office/drawing/2014/main" id="{7E6AE181-B8A2-4159-573B-B20D219CA9C8}"/>
                    </a:ext>
                  </a:extLst>
                </p:cNvPr>
                <p:cNvSpPr/>
                <p:nvPr/>
              </p:nvSpPr>
              <p:spPr>
                <a:xfrm>
                  <a:off x="5490322" y="454249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88DE3F2-F695-51A2-6701-6B0BC0D13922}"/>
                    </a:ext>
                  </a:extLst>
                </p:cNvPr>
                <p:cNvSpPr/>
                <p:nvPr/>
              </p:nvSpPr>
              <p:spPr>
                <a:xfrm>
                  <a:off x="5886003" y="4605755"/>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AE345C8D-AD02-F24E-0F07-8690A6A24B75}"/>
                    </a:ext>
                  </a:extLst>
                </p:cNvPr>
                <p:cNvSpPr/>
                <p:nvPr/>
              </p:nvSpPr>
              <p:spPr>
                <a:xfrm>
                  <a:off x="6281684" y="466645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D7F027F-ADDC-DB39-5100-88DE8769DCB4}"/>
                    </a:ext>
                  </a:extLst>
                </p:cNvPr>
                <p:cNvSpPr/>
                <p:nvPr/>
              </p:nvSpPr>
              <p:spPr>
                <a:xfrm>
                  <a:off x="6677365" y="4729715"/>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E2162A78-771B-8D45-389F-871F4E895902}"/>
                    </a:ext>
                  </a:extLst>
                </p:cNvPr>
                <p:cNvSpPr/>
                <p:nvPr/>
              </p:nvSpPr>
              <p:spPr>
                <a:xfrm>
                  <a:off x="7073046" y="479800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3A45969D-3D77-33C6-3273-EC57C853FE5F}"/>
                    </a:ext>
                  </a:extLst>
                </p:cNvPr>
                <p:cNvCxnSpPr>
                  <a:cxnSpLocks/>
                  <a:stCxn id="48" idx="7"/>
                  <a:endCxn id="36" idx="3"/>
                </p:cNvCxnSpPr>
                <p:nvPr/>
              </p:nvCxnSpPr>
              <p:spPr>
                <a:xfrm flipV="1">
                  <a:off x="5679478" y="4309822"/>
                  <a:ext cx="242640" cy="265129"/>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D97069DF-66A2-BDEC-47A7-9EB54FE82027}"/>
                    </a:ext>
                  </a:extLst>
                </p:cNvPr>
                <p:cNvCxnSpPr>
                  <a:cxnSpLocks/>
                  <a:stCxn id="36" idx="5"/>
                  <a:endCxn id="50" idx="1"/>
                </p:cNvCxnSpPr>
                <p:nvPr/>
              </p:nvCxnSpPr>
              <p:spPr>
                <a:xfrm>
                  <a:off x="6078820" y="4309822"/>
                  <a:ext cx="235318" cy="389089"/>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D4978F1C-EFF1-A208-A7B9-7596BCF9E470}"/>
                    </a:ext>
                  </a:extLst>
                </p:cNvPr>
                <p:cNvCxnSpPr>
                  <a:cxnSpLocks/>
                  <a:stCxn id="49" idx="7"/>
                  <a:endCxn id="37" idx="3"/>
                </p:cNvCxnSpPr>
                <p:nvPr/>
              </p:nvCxnSpPr>
              <p:spPr>
                <a:xfrm flipV="1">
                  <a:off x="6075159" y="4370524"/>
                  <a:ext cx="242640" cy="267685"/>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46422A23-ACD9-836A-091E-33BE97722ECF}"/>
                    </a:ext>
                  </a:extLst>
                </p:cNvPr>
                <p:cNvCxnSpPr>
                  <a:cxnSpLocks/>
                  <a:stCxn id="37" idx="5"/>
                  <a:endCxn id="51" idx="1"/>
                </p:cNvCxnSpPr>
                <p:nvPr/>
              </p:nvCxnSpPr>
              <p:spPr>
                <a:xfrm>
                  <a:off x="6474501" y="4370524"/>
                  <a:ext cx="235318" cy="391645"/>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6C7F6716-3920-95DE-B965-2F8F34854146}"/>
                    </a:ext>
                  </a:extLst>
                </p:cNvPr>
                <p:cNvCxnSpPr>
                  <a:cxnSpLocks/>
                  <a:stCxn id="50" idx="7"/>
                  <a:endCxn id="38" idx="3"/>
                </p:cNvCxnSpPr>
                <p:nvPr/>
              </p:nvCxnSpPr>
              <p:spPr>
                <a:xfrm flipV="1">
                  <a:off x="6470840" y="4433782"/>
                  <a:ext cx="242640" cy="265129"/>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40208EB3-DB90-0FCA-5060-1B5010D8BB48}"/>
                    </a:ext>
                  </a:extLst>
                </p:cNvPr>
                <p:cNvCxnSpPr>
                  <a:cxnSpLocks/>
                  <a:stCxn id="38" idx="5"/>
                  <a:endCxn id="52" idx="1"/>
                </p:cNvCxnSpPr>
                <p:nvPr/>
              </p:nvCxnSpPr>
              <p:spPr>
                <a:xfrm>
                  <a:off x="6870182" y="4433782"/>
                  <a:ext cx="235318" cy="396679"/>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63A4CDB1-A711-F423-3C57-8114F52BEB63}"/>
                    </a:ext>
                  </a:extLst>
                </p:cNvPr>
                <p:cNvCxnSpPr>
                  <a:cxnSpLocks/>
                  <a:stCxn id="51" idx="7"/>
                  <a:endCxn id="39" idx="3"/>
                </p:cNvCxnSpPr>
                <p:nvPr/>
              </p:nvCxnSpPr>
              <p:spPr>
                <a:xfrm flipV="1">
                  <a:off x="6866521" y="4502074"/>
                  <a:ext cx="242640" cy="260095"/>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4AB5D5D1-CA6A-30F3-4673-BD5B9DC93D12}"/>
                    </a:ext>
                  </a:extLst>
                </p:cNvPr>
                <p:cNvCxnSpPr>
                  <a:cxnSpLocks/>
                  <a:stCxn id="35" idx="5"/>
                  <a:endCxn id="49" idx="1"/>
                </p:cNvCxnSpPr>
                <p:nvPr/>
              </p:nvCxnSpPr>
              <p:spPr>
                <a:xfrm>
                  <a:off x="5683139" y="4246564"/>
                  <a:ext cx="235318" cy="391645"/>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grpSp>
        </p:grpSp>
        <p:cxnSp>
          <p:nvCxnSpPr>
            <p:cNvPr id="193" name="Straight Arrow Connector 192">
              <a:extLst>
                <a:ext uri="{FF2B5EF4-FFF2-40B4-BE49-F238E27FC236}">
                  <a16:creationId xmlns:a16="http://schemas.microsoft.com/office/drawing/2014/main" id="{1A2011B9-2488-FDDC-8111-06F06365E692}"/>
                </a:ext>
              </a:extLst>
            </p:cNvPr>
            <p:cNvCxnSpPr>
              <a:cxnSpLocks/>
            </p:cNvCxnSpPr>
            <p:nvPr/>
          </p:nvCxnSpPr>
          <p:spPr>
            <a:xfrm>
              <a:off x="5067135" y="4939539"/>
              <a:ext cx="1733265" cy="0"/>
            </a:xfrm>
            <a:prstGeom prst="straightConnector1">
              <a:avLst/>
            </a:prstGeom>
            <a:ln w="254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12484FBA-16FB-1830-29CC-F4245BC94173}"/>
              </a:ext>
            </a:extLst>
          </p:cNvPr>
          <p:cNvSpPr txBox="1"/>
          <p:nvPr/>
        </p:nvSpPr>
        <p:spPr>
          <a:xfrm>
            <a:off x="2168041" y="2240763"/>
            <a:ext cx="7849393" cy="1384995"/>
          </a:xfrm>
          <a:prstGeom prst="rect">
            <a:avLst/>
          </a:prstGeom>
          <a:noFill/>
        </p:spPr>
        <p:txBody>
          <a:bodyPr wrap="none" rtlCol="0">
            <a:spAutoFit/>
          </a:bodyPr>
          <a:lstStyle/>
          <a:p>
            <a:pPr algn="ctr"/>
            <a:r>
              <a:rPr lang="en-US" sz="2800" b="1"/>
              <a:t>Transparency</a:t>
            </a:r>
            <a:r>
              <a:rPr lang="en-US" sz="2800"/>
              <a:t> for black-box large language models</a:t>
            </a:r>
          </a:p>
          <a:p>
            <a:pPr algn="ctr"/>
            <a:r>
              <a:rPr lang="en-US" sz="2800"/>
              <a:t>Enabling </a:t>
            </a:r>
            <a:r>
              <a:rPr lang="en-US" sz="2800" b="1"/>
              <a:t>transformative science </a:t>
            </a:r>
            <a:r>
              <a:rPr lang="en-US" sz="2800"/>
              <a:t>across fields</a:t>
            </a:r>
          </a:p>
          <a:p>
            <a:pPr algn="ctr"/>
            <a:r>
              <a:rPr lang="en-US" sz="2800"/>
              <a:t>Address </a:t>
            </a:r>
            <a:r>
              <a:rPr lang="en-US" sz="2800" b="1"/>
              <a:t>societal needs</a:t>
            </a:r>
            <a:r>
              <a:rPr lang="en-US" sz="2800"/>
              <a:t>: AI workforce, trustworthy AI</a:t>
            </a:r>
          </a:p>
        </p:txBody>
      </p:sp>
    </p:spTree>
    <p:extLst>
      <p:ext uri="{BB962C8B-B14F-4D97-AF65-F5344CB8AC3E}">
        <p14:creationId xmlns:p14="http://schemas.microsoft.com/office/powerpoint/2010/main" val="3883828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5B05A-93A7-43C8-274E-CA12F4A667A4}"/>
              </a:ext>
            </a:extLst>
          </p:cNvPr>
          <p:cNvSpPr>
            <a:spLocks noGrp="1"/>
          </p:cNvSpPr>
          <p:nvPr>
            <p:ph type="title"/>
          </p:nvPr>
        </p:nvSpPr>
        <p:spPr>
          <a:xfrm>
            <a:off x="831850" y="1709739"/>
            <a:ext cx="10515600" cy="2176462"/>
          </a:xfrm>
        </p:spPr>
        <p:txBody>
          <a:bodyPr/>
          <a:lstStyle/>
          <a:p>
            <a:pPr algn="ctr"/>
            <a:r>
              <a:rPr lang="en-US" b="1">
                <a:latin typeface="Arial" panose="020B0604020202020204" pitchFamily="34" charset="0"/>
                <a:cs typeface="Arial" panose="020B0604020202020204" pitchFamily="34" charset="0"/>
              </a:rPr>
              <a:t>Intellectual Merit</a:t>
            </a:r>
          </a:p>
        </p:txBody>
      </p:sp>
    </p:spTree>
    <p:extLst>
      <p:ext uri="{BB962C8B-B14F-4D97-AF65-F5344CB8AC3E}">
        <p14:creationId xmlns:p14="http://schemas.microsoft.com/office/powerpoint/2010/main" val="1624351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1873AA9-6BAE-9186-4DDC-7F0E4D2FF133}"/>
              </a:ext>
            </a:extLst>
          </p:cNvPr>
          <p:cNvPicPr>
            <a:picLocks noChangeAspect="1"/>
          </p:cNvPicPr>
          <p:nvPr/>
        </p:nvPicPr>
        <p:blipFill rotWithShape="1">
          <a:blip r:embed="rId3"/>
          <a:srcRect l="17865" r="17689"/>
          <a:stretch/>
        </p:blipFill>
        <p:spPr>
          <a:xfrm>
            <a:off x="174910" y="265389"/>
            <a:ext cx="2698104" cy="1674643"/>
          </a:xfrm>
          <a:prstGeom prst="rect">
            <a:avLst/>
          </a:prstGeom>
        </p:spPr>
      </p:pic>
      <p:sp>
        <p:nvSpPr>
          <p:cNvPr id="10" name="Rectangle 9">
            <a:extLst>
              <a:ext uri="{FF2B5EF4-FFF2-40B4-BE49-F238E27FC236}">
                <a16:creationId xmlns:a16="http://schemas.microsoft.com/office/drawing/2014/main" id="{09BA55ED-4E74-8C92-032D-6D114B549ECD}"/>
              </a:ext>
            </a:extLst>
          </p:cNvPr>
          <p:cNvSpPr/>
          <p:nvPr/>
        </p:nvSpPr>
        <p:spPr>
          <a:xfrm>
            <a:off x="7995312" y="3313911"/>
            <a:ext cx="2393930" cy="2404013"/>
          </a:xfrm>
          <a:prstGeom prst="rect">
            <a:avLst/>
          </a:prstGeom>
          <a:solidFill>
            <a:schemeClr val="tx1"/>
          </a:solidFill>
          <a:scene3d>
            <a:camera prst="isometricOffAxis2Left"/>
            <a:lightRig rig="threePt" dir="t"/>
          </a:scene3d>
          <a:sp3d extrusionH="2540000" contourW="12700">
            <a:extrusionClr>
              <a:schemeClr val="tx1">
                <a:lumMod val="50000"/>
                <a:lumOff val="50000"/>
              </a:schemeClr>
            </a:extrusionClr>
            <a:contourClr>
              <a:schemeClr val="bg1">
                <a:lumMod val="65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200">
                <a:latin typeface="Arial" panose="020B0604020202020204" pitchFamily="34" charset="0"/>
                <a:cs typeface="Arial" panose="020B0604020202020204" pitchFamily="34" charset="0"/>
              </a:rPr>
              <a:t>LLM</a:t>
            </a:r>
          </a:p>
        </p:txBody>
      </p:sp>
      <p:cxnSp>
        <p:nvCxnSpPr>
          <p:cNvPr id="24" name="Straight Arrow Connector 23">
            <a:extLst>
              <a:ext uri="{FF2B5EF4-FFF2-40B4-BE49-F238E27FC236}">
                <a16:creationId xmlns:a16="http://schemas.microsoft.com/office/drawing/2014/main" id="{5A84613A-3A41-FC44-970A-289922F940BD}"/>
              </a:ext>
            </a:extLst>
          </p:cNvPr>
          <p:cNvCxnSpPr>
            <a:cxnSpLocks/>
          </p:cNvCxnSpPr>
          <p:nvPr/>
        </p:nvCxnSpPr>
        <p:spPr>
          <a:xfrm flipH="1" flipV="1">
            <a:off x="5161935" y="2838457"/>
            <a:ext cx="2935781" cy="35803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4033D73-3F28-BBEE-A81D-419A70341744}"/>
              </a:ext>
            </a:extLst>
          </p:cNvPr>
          <p:cNvCxnSpPr>
            <a:cxnSpLocks/>
          </p:cNvCxnSpPr>
          <p:nvPr/>
        </p:nvCxnSpPr>
        <p:spPr>
          <a:xfrm flipH="1">
            <a:off x="3202692" y="4502544"/>
            <a:ext cx="4792620" cy="1337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076" name="Picture 4">
            <a:extLst>
              <a:ext uri="{FF2B5EF4-FFF2-40B4-BE49-F238E27FC236}">
                <a16:creationId xmlns:a16="http://schemas.microsoft.com/office/drawing/2014/main" id="{D03A38E8-1BFE-208B-D161-EA10887614D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0645" b="13764"/>
          <a:stretch/>
        </p:blipFill>
        <p:spPr bwMode="auto">
          <a:xfrm>
            <a:off x="2104682" y="1992313"/>
            <a:ext cx="3048831" cy="1999771"/>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EE8BD44D-3728-2958-06E5-66319389A9B4}"/>
              </a:ext>
            </a:extLst>
          </p:cNvPr>
          <p:cNvSpPr txBox="1"/>
          <p:nvPr/>
        </p:nvSpPr>
        <p:spPr>
          <a:xfrm>
            <a:off x="5271489" y="3117826"/>
            <a:ext cx="2723823" cy="523220"/>
          </a:xfrm>
          <a:prstGeom prst="rect">
            <a:avLst/>
          </a:prstGeom>
          <a:noFill/>
        </p:spPr>
        <p:txBody>
          <a:bodyPr wrap="none" rtlCol="0">
            <a:spAutoFit/>
          </a:bodyPr>
          <a:lstStyle/>
          <a:p>
            <a:r>
              <a:rPr lang="en-US" sz="2800" b="1">
                <a:latin typeface="Arial" panose="020B0604020202020204" pitchFamily="34" charset="0"/>
                <a:cs typeface="Arial" panose="020B0604020202020204" pitchFamily="34" charset="0"/>
              </a:rPr>
              <a:t>Medical advice</a:t>
            </a:r>
          </a:p>
        </p:txBody>
      </p:sp>
      <p:pic>
        <p:nvPicPr>
          <p:cNvPr id="3078" name="Picture 6">
            <a:extLst>
              <a:ext uri="{FF2B5EF4-FFF2-40B4-BE49-F238E27FC236}">
                <a16:creationId xmlns:a16="http://schemas.microsoft.com/office/drawing/2014/main" id="{508DCF33-A5B1-FA64-E216-4BA1A434517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99" t="14194" r="2147" b="31894"/>
          <a:stretch/>
        </p:blipFill>
        <p:spPr bwMode="auto">
          <a:xfrm>
            <a:off x="402824" y="4044365"/>
            <a:ext cx="2799868" cy="151476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E30BF022-E20B-E529-B347-CBDCF72183DA}"/>
              </a:ext>
            </a:extLst>
          </p:cNvPr>
          <p:cNvSpPr txBox="1"/>
          <p:nvPr/>
        </p:nvSpPr>
        <p:spPr>
          <a:xfrm>
            <a:off x="3409275" y="4515917"/>
            <a:ext cx="4477508" cy="523220"/>
          </a:xfrm>
          <a:prstGeom prst="rect">
            <a:avLst/>
          </a:prstGeom>
          <a:noFill/>
        </p:spPr>
        <p:txBody>
          <a:bodyPr wrap="none" rtlCol="0">
            <a:spAutoFit/>
          </a:bodyPr>
          <a:lstStyle/>
          <a:p>
            <a:r>
              <a:rPr lang="en-US" sz="2800" b="1">
                <a:latin typeface="Arial" panose="020B0604020202020204" pitchFamily="34" charset="0"/>
                <a:cs typeface="Arial" panose="020B0604020202020204" pitchFamily="34" charset="0"/>
              </a:rPr>
              <a:t>Automated programming</a:t>
            </a:r>
          </a:p>
        </p:txBody>
      </p:sp>
      <p:pic>
        <p:nvPicPr>
          <p:cNvPr id="3080" name="Picture 8">
            <a:extLst>
              <a:ext uri="{FF2B5EF4-FFF2-40B4-BE49-F238E27FC236}">
                <a16:creationId xmlns:a16="http://schemas.microsoft.com/office/drawing/2014/main" id="{67252932-585F-AA70-C9F9-D37AC9F349A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6236" b="26716"/>
          <a:stretch/>
        </p:blipFill>
        <p:spPr bwMode="auto">
          <a:xfrm>
            <a:off x="4136412" y="5252949"/>
            <a:ext cx="2393931" cy="1605051"/>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C10A1F59-D999-16C3-15F1-506CD8E38409}"/>
              </a:ext>
            </a:extLst>
          </p:cNvPr>
          <p:cNvSpPr txBox="1"/>
          <p:nvPr/>
        </p:nvSpPr>
        <p:spPr>
          <a:xfrm>
            <a:off x="6629825" y="5997229"/>
            <a:ext cx="3339376" cy="523220"/>
          </a:xfrm>
          <a:prstGeom prst="rect">
            <a:avLst/>
          </a:prstGeom>
          <a:noFill/>
        </p:spPr>
        <p:txBody>
          <a:bodyPr wrap="none" rtlCol="0">
            <a:spAutoFit/>
          </a:bodyPr>
          <a:lstStyle/>
          <a:p>
            <a:r>
              <a:rPr lang="en-US" sz="2800" b="1">
                <a:latin typeface="Arial" panose="020B0604020202020204" pitchFamily="34" charset="0"/>
                <a:cs typeface="Arial" panose="020B0604020202020204" pitchFamily="34" charset="0"/>
              </a:rPr>
              <a:t>Automated writing</a:t>
            </a:r>
          </a:p>
        </p:txBody>
      </p:sp>
      <p:cxnSp>
        <p:nvCxnSpPr>
          <p:cNvPr id="44" name="Straight Arrow Connector 43">
            <a:extLst>
              <a:ext uri="{FF2B5EF4-FFF2-40B4-BE49-F238E27FC236}">
                <a16:creationId xmlns:a16="http://schemas.microsoft.com/office/drawing/2014/main" id="{7D334E19-43FE-1436-68B2-257BEE3138EA}"/>
              </a:ext>
            </a:extLst>
          </p:cNvPr>
          <p:cNvCxnSpPr>
            <a:cxnSpLocks/>
            <a:stCxn id="10" idx="2"/>
          </p:cNvCxnSpPr>
          <p:nvPr/>
        </p:nvCxnSpPr>
        <p:spPr>
          <a:xfrm flipH="1">
            <a:off x="6563504" y="5717924"/>
            <a:ext cx="2628773" cy="2793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itle 20">
            <a:extLst>
              <a:ext uri="{FF2B5EF4-FFF2-40B4-BE49-F238E27FC236}">
                <a16:creationId xmlns:a16="http://schemas.microsoft.com/office/drawing/2014/main" id="{F5EED9FA-2CE9-2E52-72F9-677D41FC97AF}"/>
              </a:ext>
            </a:extLst>
          </p:cNvPr>
          <p:cNvSpPr>
            <a:spLocks noGrp="1"/>
          </p:cNvSpPr>
          <p:nvPr>
            <p:ph type="title"/>
          </p:nvPr>
        </p:nvSpPr>
        <p:spPr>
          <a:xfrm>
            <a:off x="2831034" y="200865"/>
            <a:ext cx="9745101" cy="1814183"/>
          </a:xfrm>
        </p:spPr>
        <p:txBody>
          <a:bodyPr>
            <a:normAutofit fontScale="90000"/>
          </a:bodyPr>
          <a:lstStyle/>
          <a:p>
            <a:r>
              <a:rPr lang="en-US" b="1"/>
              <a:t>Enables Transformative AI Research, Auditing and Evaluation on LLMs, Managing Societal Risks of LLMs</a:t>
            </a:r>
          </a:p>
        </p:txBody>
      </p:sp>
    </p:spTree>
    <p:extLst>
      <p:ext uri="{BB962C8B-B14F-4D97-AF65-F5344CB8AC3E}">
        <p14:creationId xmlns:p14="http://schemas.microsoft.com/office/powerpoint/2010/main" val="3156464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2;p14">
            <a:extLst>
              <a:ext uri="{FF2B5EF4-FFF2-40B4-BE49-F238E27FC236}">
                <a16:creationId xmlns:a16="http://schemas.microsoft.com/office/drawing/2014/main" id="{C37F7A97-6904-E7DB-4D33-BF6FBD5855E7}"/>
              </a:ext>
            </a:extLst>
          </p:cNvPr>
          <p:cNvSpPr txBox="1">
            <a:spLocks/>
          </p:cNvSpPr>
          <p:nvPr/>
        </p:nvSpPr>
        <p:spPr>
          <a:xfrm>
            <a:off x="0" y="22372"/>
            <a:ext cx="12192000" cy="1170400"/>
          </a:xfrm>
          <a:prstGeom prst="rect">
            <a:avLst/>
          </a:prstGeom>
          <a:noFill/>
          <a:ln>
            <a:noFill/>
          </a:ln>
        </p:spPr>
        <p:txBody>
          <a:bodyPr spcFirstLastPara="1" vert="horz" wrap="square" lIns="91433" tIns="45700" rIns="91433" bIns="45700" rtlCol="0" anchor="ctr"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pPr algn="ctr">
              <a:spcBef>
                <a:spcPts val="0"/>
              </a:spcBef>
              <a:buClr>
                <a:schemeClr val="dk1"/>
              </a:buClr>
              <a:buSzPts val="3300"/>
            </a:pPr>
            <a:r>
              <a:rPr lang="en-US" b="1">
                <a:latin typeface="Arial"/>
                <a:cs typeface="Arial"/>
              </a:rPr>
              <a:t>It is Not Currently Possible to</a:t>
            </a:r>
            <a:br>
              <a:rPr lang="en-US" b="1">
                <a:latin typeface="Arial"/>
                <a:cs typeface="Arial"/>
              </a:rPr>
            </a:br>
            <a:r>
              <a:rPr lang="en-US" b="1">
                <a:latin typeface="Arial"/>
                <a:cs typeface="Arial"/>
              </a:rPr>
              <a:t>Explain an LLM’s Output</a:t>
            </a:r>
            <a:endParaRPr lang="en-US" b="1" u="sng">
              <a:latin typeface="Arial"/>
              <a:cs typeface="Arial"/>
            </a:endParaRPr>
          </a:p>
        </p:txBody>
      </p:sp>
      <p:pic>
        <p:nvPicPr>
          <p:cNvPr id="6" name="Picture 6" descr="A screenshot of a phone&#10;&#10;Description automatically generated">
            <a:extLst>
              <a:ext uri="{FF2B5EF4-FFF2-40B4-BE49-F238E27FC236}">
                <a16:creationId xmlns:a16="http://schemas.microsoft.com/office/drawing/2014/main" id="{9281C5E6-5F46-4B03-5DE3-678E163B412F}"/>
              </a:ext>
            </a:extLst>
          </p:cNvPr>
          <p:cNvPicPr>
            <a:picLocks noChangeAspect="1"/>
          </p:cNvPicPr>
          <p:nvPr/>
        </p:nvPicPr>
        <p:blipFill rotWithShape="1">
          <a:blip r:embed="rId3"/>
          <a:srcRect l="17369"/>
          <a:stretch/>
        </p:blipFill>
        <p:spPr>
          <a:xfrm>
            <a:off x="2256502" y="2060358"/>
            <a:ext cx="5153587" cy="3183207"/>
          </a:xfrm>
          <a:prstGeom prst="rect">
            <a:avLst/>
          </a:prstGeom>
        </p:spPr>
      </p:pic>
      <p:sp>
        <p:nvSpPr>
          <p:cNvPr id="8" name="Rectangle 7">
            <a:extLst>
              <a:ext uri="{FF2B5EF4-FFF2-40B4-BE49-F238E27FC236}">
                <a16:creationId xmlns:a16="http://schemas.microsoft.com/office/drawing/2014/main" id="{9CE66216-C065-4703-B86D-407DFA0A159C}"/>
              </a:ext>
            </a:extLst>
          </p:cNvPr>
          <p:cNvSpPr/>
          <p:nvPr/>
        </p:nvSpPr>
        <p:spPr>
          <a:xfrm>
            <a:off x="7405348" y="2528315"/>
            <a:ext cx="2408307" cy="2404013"/>
          </a:xfrm>
          <a:prstGeom prst="rect">
            <a:avLst/>
          </a:prstGeom>
          <a:solidFill>
            <a:schemeClr val="tx1"/>
          </a:solidFill>
          <a:scene3d>
            <a:camera prst="isometricOffAxis2Left"/>
            <a:lightRig rig="threePt" dir="t"/>
          </a:scene3d>
          <a:sp3d extrusionH="2540000" contourW="12700">
            <a:extrusionClr>
              <a:schemeClr val="tx1">
                <a:lumMod val="50000"/>
                <a:lumOff val="50000"/>
              </a:schemeClr>
            </a:extrusionClr>
            <a:contourClr>
              <a:schemeClr val="bg1">
                <a:lumMod val="65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200">
                <a:latin typeface="Arial" panose="020B0604020202020204" pitchFamily="34" charset="0"/>
                <a:cs typeface="Arial" panose="020B0604020202020204" pitchFamily="34" charset="0"/>
              </a:rPr>
              <a:t>LLM</a:t>
            </a:r>
          </a:p>
        </p:txBody>
      </p:sp>
      <p:sp>
        <p:nvSpPr>
          <p:cNvPr id="2" name="TextBox 1">
            <a:extLst>
              <a:ext uri="{FF2B5EF4-FFF2-40B4-BE49-F238E27FC236}">
                <a16:creationId xmlns:a16="http://schemas.microsoft.com/office/drawing/2014/main" id="{4199347F-DAFF-C19F-A27C-CB714F35DEED}"/>
              </a:ext>
            </a:extLst>
          </p:cNvPr>
          <p:cNvSpPr txBox="1"/>
          <p:nvPr/>
        </p:nvSpPr>
        <p:spPr>
          <a:xfrm>
            <a:off x="604496" y="4532140"/>
            <a:ext cx="1316373" cy="923330"/>
          </a:xfrm>
          <a:prstGeom prst="rect">
            <a:avLst/>
          </a:prstGeom>
          <a:noFill/>
        </p:spPr>
        <p:txBody>
          <a:bodyPr wrap="square" lIns="91440" tIns="45720" rIns="91440" bIns="45720" rtlCol="0" anchor="t">
            <a:spAutoFit/>
          </a:bodyPr>
          <a:lstStyle/>
          <a:p>
            <a:pPr algn="ctr"/>
            <a:r>
              <a:rPr lang="en-US">
                <a:latin typeface="Arial"/>
                <a:cs typeface="Arial"/>
              </a:rPr>
              <a:t>Doctor</a:t>
            </a:r>
            <a:br>
              <a:rPr lang="en-US">
                <a:latin typeface="Arial"/>
                <a:cs typeface="Arial"/>
              </a:rPr>
            </a:br>
            <a:br>
              <a:rPr lang="en-US">
                <a:latin typeface="Arial"/>
                <a:cs typeface="Arial"/>
              </a:rPr>
            </a:br>
            <a:r>
              <a:rPr lang="en-US">
                <a:latin typeface="Arial"/>
                <a:cs typeface="Arial"/>
              </a:rPr>
              <a:t>(end user)</a:t>
            </a:r>
          </a:p>
        </p:txBody>
      </p:sp>
      <p:pic>
        <p:nvPicPr>
          <p:cNvPr id="4" name="Picture 2">
            <a:extLst>
              <a:ext uri="{FF2B5EF4-FFF2-40B4-BE49-F238E27FC236}">
                <a16:creationId xmlns:a16="http://schemas.microsoft.com/office/drawing/2014/main" id="{7A7F2773-4234-7C60-F264-8F576586AD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713" t="3870" r="4910"/>
          <a:stretch/>
        </p:blipFill>
        <p:spPr bwMode="auto">
          <a:xfrm>
            <a:off x="378479" y="2428446"/>
            <a:ext cx="1768409" cy="199115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1D4E8A5-736F-52A9-FF8E-6964DFBA67BB}"/>
              </a:ext>
            </a:extLst>
          </p:cNvPr>
          <p:cNvSpPr txBox="1"/>
          <p:nvPr/>
        </p:nvSpPr>
        <p:spPr>
          <a:xfrm>
            <a:off x="1920869" y="5243565"/>
            <a:ext cx="10015317" cy="1446550"/>
          </a:xfrm>
          <a:prstGeom prst="rect">
            <a:avLst/>
          </a:prstGeom>
          <a:noFill/>
        </p:spPr>
        <p:txBody>
          <a:bodyPr wrap="square" rtlCol="0">
            <a:spAutoFit/>
          </a:bodyPr>
          <a:lstStyle/>
          <a:p>
            <a:r>
              <a:rPr lang="en-US" sz="2200">
                <a:latin typeface="Arial" panose="020B0604020202020204" pitchFamily="34" charset="0"/>
                <a:cs typeface="Arial" panose="020B0604020202020204" pitchFamily="34" charset="0"/>
                <a:hlinkClick r:id="rId5"/>
              </a:rPr>
              <a:t>SAFE Innovation Framework by Senator Charles Schumer at CSIS, 6/21/2023</a:t>
            </a:r>
            <a:r>
              <a:rPr lang="en-US" sz="2200">
                <a:latin typeface="Arial" panose="020B0604020202020204" pitchFamily="34" charset="0"/>
                <a:cs typeface="Arial" panose="020B0604020202020204" pitchFamily="34" charset="0"/>
              </a:rPr>
              <a:t>: “</a:t>
            </a:r>
            <a:r>
              <a:rPr lang="en-US" sz="2200" b="1" err="1">
                <a:latin typeface="Arial" panose="020B0604020202020204" pitchFamily="34" charset="0"/>
                <a:cs typeface="Arial" panose="020B0604020202020204" pitchFamily="34" charset="0"/>
              </a:rPr>
              <a:t>Explanability</a:t>
            </a:r>
            <a:r>
              <a:rPr lang="en-US" sz="2200">
                <a:latin typeface="Arial" panose="020B0604020202020204" pitchFamily="34" charset="0"/>
                <a:cs typeface="Arial" panose="020B0604020202020204" pitchFamily="34" charset="0"/>
              </a:rPr>
              <a:t> is thus perhaps the greatest challenge we face on AI. Even the experts don’t always know why these algorithms produce the answers they do. It’s a black box.”</a:t>
            </a:r>
          </a:p>
        </p:txBody>
      </p:sp>
    </p:spTree>
    <p:extLst>
      <p:ext uri="{BB962C8B-B14F-4D97-AF65-F5344CB8AC3E}">
        <p14:creationId xmlns:p14="http://schemas.microsoft.com/office/powerpoint/2010/main" val="2110086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A screenshot of a computer&#10;&#10;Description automatically generated">
            <a:extLst>
              <a:ext uri="{FF2B5EF4-FFF2-40B4-BE49-F238E27FC236}">
                <a16:creationId xmlns:a16="http://schemas.microsoft.com/office/drawing/2014/main" id="{C239F739-5568-306B-58E9-77C826222282}"/>
              </a:ext>
            </a:extLst>
          </p:cNvPr>
          <p:cNvPicPr>
            <a:picLocks noChangeAspect="1"/>
          </p:cNvPicPr>
          <p:nvPr/>
        </p:nvPicPr>
        <p:blipFill rotWithShape="1">
          <a:blip r:embed="rId3"/>
          <a:srcRect l="17792"/>
          <a:stretch/>
        </p:blipFill>
        <p:spPr>
          <a:xfrm>
            <a:off x="2317692" y="1260420"/>
            <a:ext cx="5221792" cy="5689347"/>
          </a:xfrm>
          <a:prstGeom prst="rect">
            <a:avLst/>
          </a:prstGeom>
        </p:spPr>
      </p:pic>
      <p:sp>
        <p:nvSpPr>
          <p:cNvPr id="7" name="Google Shape;85;p17">
            <a:extLst>
              <a:ext uri="{FF2B5EF4-FFF2-40B4-BE49-F238E27FC236}">
                <a16:creationId xmlns:a16="http://schemas.microsoft.com/office/drawing/2014/main" id="{01609A68-B771-0BFA-9367-9639B6A770F0}"/>
              </a:ext>
            </a:extLst>
          </p:cNvPr>
          <p:cNvSpPr txBox="1">
            <a:spLocks noGrp="1"/>
          </p:cNvSpPr>
          <p:nvPr>
            <p:ph type="title"/>
          </p:nvPr>
        </p:nvSpPr>
        <p:spPr>
          <a:xfrm>
            <a:off x="-83492" y="2922"/>
            <a:ext cx="9775199" cy="1170400"/>
          </a:xfrm>
          <a:prstGeom prst="rect">
            <a:avLst/>
          </a:prstGeom>
          <a:noFill/>
          <a:ln>
            <a:noFill/>
          </a:ln>
        </p:spPr>
        <p:txBody>
          <a:bodyPr spcFirstLastPara="1" vert="horz" wrap="square" lIns="91433" tIns="45700" rIns="91433" bIns="45700" rtlCol="0" anchor="ctr" anchorCtr="0">
            <a:normAutofit fontScale="90000"/>
          </a:bodyPr>
          <a:lstStyle/>
          <a:p>
            <a:pPr algn="ctr">
              <a:spcBef>
                <a:spcPts val="0"/>
              </a:spcBef>
              <a:buClr>
                <a:schemeClr val="dk1"/>
              </a:buClr>
              <a:buSzPts val="3300"/>
            </a:pPr>
            <a:r>
              <a:rPr lang="en" b="1">
                <a:latin typeface="Arial"/>
                <a:cs typeface="Arial"/>
              </a:rPr>
              <a:t>Enabling Deep Inference</a:t>
            </a:r>
            <a:br>
              <a:rPr lang="en" b="1">
                <a:latin typeface="Arial"/>
                <a:cs typeface="Arial"/>
              </a:rPr>
            </a:br>
            <a:r>
              <a:rPr lang="en" b="1">
                <a:latin typeface="Arial"/>
                <a:cs typeface="Arial"/>
              </a:rPr>
              <a:t>Research &amp; Applications</a:t>
            </a:r>
            <a:endParaRPr lang="en-US" b="1" u="sng">
              <a:latin typeface="Arial"/>
              <a:cs typeface="Arial"/>
            </a:endParaRPr>
          </a:p>
        </p:txBody>
      </p:sp>
      <p:grpSp>
        <p:nvGrpSpPr>
          <p:cNvPr id="191" name="Group 190">
            <a:extLst>
              <a:ext uri="{FF2B5EF4-FFF2-40B4-BE49-F238E27FC236}">
                <a16:creationId xmlns:a16="http://schemas.microsoft.com/office/drawing/2014/main" id="{1C6860D1-1D66-D5E1-C198-C9F0925D5AE3}"/>
              </a:ext>
            </a:extLst>
          </p:cNvPr>
          <p:cNvGrpSpPr/>
          <p:nvPr/>
        </p:nvGrpSpPr>
        <p:grpSpPr>
          <a:xfrm>
            <a:off x="7381269" y="1788307"/>
            <a:ext cx="3077876" cy="2788570"/>
            <a:chOff x="7794045" y="3209992"/>
            <a:chExt cx="3077876" cy="2788570"/>
          </a:xfrm>
        </p:grpSpPr>
        <p:grpSp>
          <p:nvGrpSpPr>
            <p:cNvPr id="10" name="Group 9">
              <a:extLst>
                <a:ext uri="{FF2B5EF4-FFF2-40B4-BE49-F238E27FC236}">
                  <a16:creationId xmlns:a16="http://schemas.microsoft.com/office/drawing/2014/main" id="{AC52F90C-E99B-7BF6-9AA7-E8AEB033BE99}"/>
                </a:ext>
              </a:extLst>
            </p:cNvPr>
            <p:cNvGrpSpPr/>
            <p:nvPr/>
          </p:nvGrpSpPr>
          <p:grpSpPr>
            <a:xfrm>
              <a:off x="9056407" y="3209992"/>
              <a:ext cx="1815514" cy="1930578"/>
              <a:chOff x="5483473" y="3089039"/>
              <a:chExt cx="1815514" cy="1930578"/>
            </a:xfrm>
            <a:solidFill>
              <a:srgbClr val="DCC6EC"/>
            </a:solidFill>
          </p:grpSpPr>
          <p:sp>
            <p:nvSpPr>
              <p:cNvPr id="147" name="Oval 146">
                <a:extLst>
                  <a:ext uri="{FF2B5EF4-FFF2-40B4-BE49-F238E27FC236}">
                    <a16:creationId xmlns:a16="http://schemas.microsoft.com/office/drawing/2014/main" id="{4B963007-26C8-EF84-9353-087E7F28F926}"/>
                  </a:ext>
                </a:extLst>
              </p:cNvPr>
              <p:cNvSpPr/>
              <p:nvPr/>
            </p:nvSpPr>
            <p:spPr>
              <a:xfrm>
                <a:off x="5494653" y="3089039"/>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498FC982-CD57-3F6C-7D14-E141A2601E08}"/>
                  </a:ext>
                </a:extLst>
              </p:cNvPr>
              <p:cNvSpPr/>
              <p:nvPr/>
            </p:nvSpPr>
            <p:spPr>
              <a:xfrm>
                <a:off x="5890334" y="315229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AE345F7F-3365-CF33-172E-E99E022BAFE6}"/>
                  </a:ext>
                </a:extLst>
              </p:cNvPr>
              <p:cNvSpPr/>
              <p:nvPr/>
            </p:nvSpPr>
            <p:spPr>
              <a:xfrm>
                <a:off x="6286015" y="3212999"/>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B2417796-7E99-7905-6247-C65D210649CB}"/>
                  </a:ext>
                </a:extLst>
              </p:cNvPr>
              <p:cNvSpPr/>
              <p:nvPr/>
            </p:nvSpPr>
            <p:spPr>
              <a:xfrm>
                <a:off x="6681696" y="327625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DA6AA88F-E90A-79FB-2351-FE511C690410}"/>
                  </a:ext>
                </a:extLst>
              </p:cNvPr>
              <p:cNvSpPr/>
              <p:nvPr/>
            </p:nvSpPr>
            <p:spPr>
              <a:xfrm>
                <a:off x="7077377" y="3344549"/>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013B95F1-3738-DE57-F945-3E28A96F115D}"/>
                  </a:ext>
                </a:extLst>
              </p:cNvPr>
              <p:cNvSpPr/>
              <p:nvPr/>
            </p:nvSpPr>
            <p:spPr>
              <a:xfrm>
                <a:off x="5483473" y="3569140"/>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ECE4772C-03B4-6199-60EF-409690BB1E45}"/>
                  </a:ext>
                </a:extLst>
              </p:cNvPr>
              <p:cNvSpPr/>
              <p:nvPr/>
            </p:nvSpPr>
            <p:spPr>
              <a:xfrm>
                <a:off x="5879154" y="363239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394221A9-E765-4A2C-1623-8E4491229E3E}"/>
                  </a:ext>
                </a:extLst>
              </p:cNvPr>
              <p:cNvSpPr/>
              <p:nvPr/>
            </p:nvSpPr>
            <p:spPr>
              <a:xfrm>
                <a:off x="6274835" y="3693100"/>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B5BD79A6-0A90-AFC8-D025-F9B6FB782C3F}"/>
                  </a:ext>
                </a:extLst>
              </p:cNvPr>
              <p:cNvSpPr/>
              <p:nvPr/>
            </p:nvSpPr>
            <p:spPr>
              <a:xfrm>
                <a:off x="6670516" y="375635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06F7714B-6D04-8763-9AF5-03BA3ABA201F}"/>
                  </a:ext>
                </a:extLst>
              </p:cNvPr>
              <p:cNvSpPr/>
              <p:nvPr/>
            </p:nvSpPr>
            <p:spPr>
              <a:xfrm>
                <a:off x="7066197" y="3824650"/>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7" name="Straight Connector 156">
                <a:extLst>
                  <a:ext uri="{FF2B5EF4-FFF2-40B4-BE49-F238E27FC236}">
                    <a16:creationId xmlns:a16="http://schemas.microsoft.com/office/drawing/2014/main" id="{B6E844B9-BD9B-DA82-C5A4-96955B8A3DA7}"/>
                  </a:ext>
                </a:extLst>
              </p:cNvPr>
              <p:cNvCxnSpPr>
                <a:cxnSpLocks/>
                <a:stCxn id="148" idx="5"/>
                <a:endCxn id="154" idx="1"/>
              </p:cNvCxnSpPr>
              <p:nvPr/>
            </p:nvCxnSpPr>
            <p:spPr>
              <a:xfrm>
                <a:off x="5683809" y="3278195"/>
                <a:ext cx="227799" cy="386657"/>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58" name="Straight Connector 157">
                <a:extLst>
                  <a:ext uri="{FF2B5EF4-FFF2-40B4-BE49-F238E27FC236}">
                    <a16:creationId xmlns:a16="http://schemas.microsoft.com/office/drawing/2014/main" id="{3AFCF044-6444-EE4C-EF8B-64232F4C80CE}"/>
                  </a:ext>
                </a:extLst>
              </p:cNvPr>
              <p:cNvCxnSpPr>
                <a:cxnSpLocks/>
                <a:stCxn id="153" idx="7"/>
                <a:endCxn id="149" idx="3"/>
              </p:cNvCxnSpPr>
              <p:nvPr/>
            </p:nvCxnSpPr>
            <p:spPr>
              <a:xfrm flipV="1">
                <a:off x="5672629" y="3341453"/>
                <a:ext cx="250159" cy="260141"/>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59" name="Straight Connector 158">
                <a:extLst>
                  <a:ext uri="{FF2B5EF4-FFF2-40B4-BE49-F238E27FC236}">
                    <a16:creationId xmlns:a16="http://schemas.microsoft.com/office/drawing/2014/main" id="{834CA6A3-1E9E-BD63-E81C-704C7D284FB7}"/>
                  </a:ext>
                </a:extLst>
              </p:cNvPr>
              <p:cNvCxnSpPr>
                <a:cxnSpLocks/>
                <a:stCxn id="149" idx="5"/>
                <a:endCxn id="155" idx="1"/>
              </p:cNvCxnSpPr>
              <p:nvPr/>
            </p:nvCxnSpPr>
            <p:spPr>
              <a:xfrm>
                <a:off x="6079490" y="3341453"/>
                <a:ext cx="227799" cy="384101"/>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0" name="Straight Connector 159">
                <a:extLst>
                  <a:ext uri="{FF2B5EF4-FFF2-40B4-BE49-F238E27FC236}">
                    <a16:creationId xmlns:a16="http://schemas.microsoft.com/office/drawing/2014/main" id="{6DA033F7-A490-A3E0-1843-AB8A9F57C75E}"/>
                  </a:ext>
                </a:extLst>
              </p:cNvPr>
              <p:cNvCxnSpPr>
                <a:cxnSpLocks/>
                <a:stCxn id="154" idx="7"/>
                <a:endCxn id="150" idx="3"/>
              </p:cNvCxnSpPr>
              <p:nvPr/>
            </p:nvCxnSpPr>
            <p:spPr>
              <a:xfrm flipV="1">
                <a:off x="6068310" y="3402155"/>
                <a:ext cx="250159" cy="262697"/>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1" name="Straight Connector 160">
                <a:extLst>
                  <a:ext uri="{FF2B5EF4-FFF2-40B4-BE49-F238E27FC236}">
                    <a16:creationId xmlns:a16="http://schemas.microsoft.com/office/drawing/2014/main" id="{61CF8506-2CE1-83D0-3AD0-2DC90D9B2130}"/>
                  </a:ext>
                </a:extLst>
              </p:cNvPr>
              <p:cNvCxnSpPr>
                <a:cxnSpLocks/>
                <a:stCxn id="150" idx="5"/>
                <a:endCxn id="156" idx="1"/>
              </p:cNvCxnSpPr>
              <p:nvPr/>
            </p:nvCxnSpPr>
            <p:spPr>
              <a:xfrm>
                <a:off x="6475171" y="3402155"/>
                <a:ext cx="227799" cy="386657"/>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DE7360D9-A2DE-C707-5D09-8F750728AFD7}"/>
                  </a:ext>
                </a:extLst>
              </p:cNvPr>
              <p:cNvCxnSpPr>
                <a:cxnSpLocks/>
                <a:stCxn id="155" idx="7"/>
                <a:endCxn id="151" idx="3"/>
              </p:cNvCxnSpPr>
              <p:nvPr/>
            </p:nvCxnSpPr>
            <p:spPr>
              <a:xfrm flipV="1">
                <a:off x="6463991" y="3465413"/>
                <a:ext cx="250159" cy="260141"/>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3" name="Straight Connector 162">
                <a:extLst>
                  <a:ext uri="{FF2B5EF4-FFF2-40B4-BE49-F238E27FC236}">
                    <a16:creationId xmlns:a16="http://schemas.microsoft.com/office/drawing/2014/main" id="{F623F98A-4743-E4D5-A0CC-39AC59920481}"/>
                  </a:ext>
                </a:extLst>
              </p:cNvPr>
              <p:cNvCxnSpPr>
                <a:cxnSpLocks/>
                <a:stCxn id="151" idx="5"/>
                <a:endCxn id="157" idx="1"/>
              </p:cNvCxnSpPr>
              <p:nvPr/>
            </p:nvCxnSpPr>
            <p:spPr>
              <a:xfrm>
                <a:off x="6870852" y="3465413"/>
                <a:ext cx="227799" cy="391691"/>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4" name="Straight Connector 163">
                <a:extLst>
                  <a:ext uri="{FF2B5EF4-FFF2-40B4-BE49-F238E27FC236}">
                    <a16:creationId xmlns:a16="http://schemas.microsoft.com/office/drawing/2014/main" id="{037D42D1-EE73-7C39-8E5F-1CD9AC656D87}"/>
                  </a:ext>
                </a:extLst>
              </p:cNvPr>
              <p:cNvCxnSpPr>
                <a:cxnSpLocks/>
                <a:stCxn id="156" idx="7"/>
                <a:endCxn id="152" idx="3"/>
              </p:cNvCxnSpPr>
              <p:nvPr/>
            </p:nvCxnSpPr>
            <p:spPr>
              <a:xfrm flipV="1">
                <a:off x="6859672" y="3533705"/>
                <a:ext cx="250159" cy="255107"/>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sp>
            <p:nvSpPr>
              <p:cNvPr id="165" name="Oval 164">
                <a:extLst>
                  <a:ext uri="{FF2B5EF4-FFF2-40B4-BE49-F238E27FC236}">
                    <a16:creationId xmlns:a16="http://schemas.microsoft.com/office/drawing/2014/main" id="{F1260E74-50BC-24D3-B33C-6D9572112C0A}"/>
                  </a:ext>
                </a:extLst>
              </p:cNvPr>
              <p:cNvSpPr/>
              <p:nvPr/>
            </p:nvSpPr>
            <p:spPr>
              <a:xfrm>
                <a:off x="5493983" y="405740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35BD2299-8F58-E733-EE5E-E77F6049DEAB}"/>
                  </a:ext>
                </a:extLst>
              </p:cNvPr>
              <p:cNvSpPr/>
              <p:nvPr/>
            </p:nvSpPr>
            <p:spPr>
              <a:xfrm>
                <a:off x="5889664" y="4120666"/>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8D910643-846A-A4C1-16EE-2DE8D0561E70}"/>
                  </a:ext>
                </a:extLst>
              </p:cNvPr>
              <p:cNvSpPr/>
              <p:nvPr/>
            </p:nvSpPr>
            <p:spPr>
              <a:xfrm>
                <a:off x="6285345" y="418136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192FEC9E-67CC-FE3D-C658-C2A5605B8340}"/>
                  </a:ext>
                </a:extLst>
              </p:cNvPr>
              <p:cNvSpPr/>
              <p:nvPr/>
            </p:nvSpPr>
            <p:spPr>
              <a:xfrm>
                <a:off x="6681026" y="4244626"/>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8B5A0864-28A5-3767-D2BF-B6EAC39D1AAF}"/>
                  </a:ext>
                </a:extLst>
              </p:cNvPr>
              <p:cNvSpPr/>
              <p:nvPr/>
            </p:nvSpPr>
            <p:spPr>
              <a:xfrm>
                <a:off x="7076707" y="431291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0" name="Straight Connector 169">
                <a:extLst>
                  <a:ext uri="{FF2B5EF4-FFF2-40B4-BE49-F238E27FC236}">
                    <a16:creationId xmlns:a16="http://schemas.microsoft.com/office/drawing/2014/main" id="{EEDF187F-95FB-DB14-DFC1-447CB2B27E08}"/>
                  </a:ext>
                </a:extLst>
              </p:cNvPr>
              <p:cNvCxnSpPr>
                <a:cxnSpLocks/>
                <a:stCxn id="153" idx="5"/>
                <a:endCxn id="167" idx="1"/>
              </p:cNvCxnSpPr>
              <p:nvPr/>
            </p:nvCxnSpPr>
            <p:spPr>
              <a:xfrm>
                <a:off x="5672629" y="3758296"/>
                <a:ext cx="249489" cy="394824"/>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71" name="Straight Connector 170">
                <a:extLst>
                  <a:ext uri="{FF2B5EF4-FFF2-40B4-BE49-F238E27FC236}">
                    <a16:creationId xmlns:a16="http://schemas.microsoft.com/office/drawing/2014/main" id="{3C2F02D2-751A-A97B-D74D-EE93712F1B78}"/>
                  </a:ext>
                </a:extLst>
              </p:cNvPr>
              <p:cNvCxnSpPr>
                <a:cxnSpLocks/>
                <a:stCxn id="166" idx="7"/>
                <a:endCxn id="154" idx="3"/>
              </p:cNvCxnSpPr>
              <p:nvPr/>
            </p:nvCxnSpPr>
            <p:spPr>
              <a:xfrm flipV="1">
                <a:off x="5683139" y="3821554"/>
                <a:ext cx="228469" cy="268308"/>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72" name="Straight Connector 171">
                <a:extLst>
                  <a:ext uri="{FF2B5EF4-FFF2-40B4-BE49-F238E27FC236}">
                    <a16:creationId xmlns:a16="http://schemas.microsoft.com/office/drawing/2014/main" id="{333DCE88-7CBD-8E58-286A-AA67F05FBC1D}"/>
                  </a:ext>
                </a:extLst>
              </p:cNvPr>
              <p:cNvCxnSpPr>
                <a:cxnSpLocks/>
                <a:stCxn id="154" idx="5"/>
                <a:endCxn id="168" idx="1"/>
              </p:cNvCxnSpPr>
              <p:nvPr/>
            </p:nvCxnSpPr>
            <p:spPr>
              <a:xfrm>
                <a:off x="6068310" y="3821554"/>
                <a:ext cx="249489" cy="392268"/>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9882DFFF-7F3E-F2CB-010F-F7DFFA92E63D}"/>
                  </a:ext>
                </a:extLst>
              </p:cNvPr>
              <p:cNvCxnSpPr>
                <a:cxnSpLocks/>
                <a:stCxn id="167" idx="7"/>
                <a:endCxn id="155" idx="3"/>
              </p:cNvCxnSpPr>
              <p:nvPr/>
            </p:nvCxnSpPr>
            <p:spPr>
              <a:xfrm flipV="1">
                <a:off x="6078820" y="3882256"/>
                <a:ext cx="228469" cy="270864"/>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74" name="Straight Connector 173">
                <a:extLst>
                  <a:ext uri="{FF2B5EF4-FFF2-40B4-BE49-F238E27FC236}">
                    <a16:creationId xmlns:a16="http://schemas.microsoft.com/office/drawing/2014/main" id="{9CFAD5F6-346E-10FA-4951-3D38B2B14EAC}"/>
                  </a:ext>
                </a:extLst>
              </p:cNvPr>
              <p:cNvCxnSpPr>
                <a:cxnSpLocks/>
                <a:stCxn id="155" idx="5"/>
                <a:endCxn id="169" idx="1"/>
              </p:cNvCxnSpPr>
              <p:nvPr/>
            </p:nvCxnSpPr>
            <p:spPr>
              <a:xfrm>
                <a:off x="6463991" y="3882256"/>
                <a:ext cx="249489" cy="394824"/>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75" name="Straight Connector 174">
                <a:extLst>
                  <a:ext uri="{FF2B5EF4-FFF2-40B4-BE49-F238E27FC236}">
                    <a16:creationId xmlns:a16="http://schemas.microsoft.com/office/drawing/2014/main" id="{889BC3C8-15AE-610B-C31A-2982723D8F4A}"/>
                  </a:ext>
                </a:extLst>
              </p:cNvPr>
              <p:cNvCxnSpPr>
                <a:cxnSpLocks/>
                <a:stCxn id="168" idx="7"/>
                <a:endCxn id="156" idx="3"/>
              </p:cNvCxnSpPr>
              <p:nvPr/>
            </p:nvCxnSpPr>
            <p:spPr>
              <a:xfrm flipV="1">
                <a:off x="6474501" y="3945514"/>
                <a:ext cx="228469" cy="268308"/>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3FA58B57-EE18-0DB4-9CF7-DD2102556267}"/>
                  </a:ext>
                </a:extLst>
              </p:cNvPr>
              <p:cNvCxnSpPr>
                <a:cxnSpLocks/>
                <a:stCxn id="156" idx="5"/>
                <a:endCxn id="170" idx="1"/>
              </p:cNvCxnSpPr>
              <p:nvPr/>
            </p:nvCxnSpPr>
            <p:spPr>
              <a:xfrm>
                <a:off x="6859672" y="3945514"/>
                <a:ext cx="249489" cy="399858"/>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77" name="Straight Connector 176">
                <a:extLst>
                  <a:ext uri="{FF2B5EF4-FFF2-40B4-BE49-F238E27FC236}">
                    <a16:creationId xmlns:a16="http://schemas.microsoft.com/office/drawing/2014/main" id="{C55835E8-D293-67AC-F6C5-EDA5DA4CD58D}"/>
                  </a:ext>
                </a:extLst>
              </p:cNvPr>
              <p:cNvCxnSpPr>
                <a:cxnSpLocks/>
                <a:stCxn id="169" idx="7"/>
                <a:endCxn id="157" idx="3"/>
              </p:cNvCxnSpPr>
              <p:nvPr/>
            </p:nvCxnSpPr>
            <p:spPr>
              <a:xfrm flipV="1">
                <a:off x="6870182" y="4013806"/>
                <a:ext cx="228469" cy="263274"/>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sp>
            <p:nvSpPr>
              <p:cNvPr id="178" name="Oval 177">
                <a:extLst>
                  <a:ext uri="{FF2B5EF4-FFF2-40B4-BE49-F238E27FC236}">
                    <a16:creationId xmlns:a16="http://schemas.microsoft.com/office/drawing/2014/main" id="{7F9D5A64-13AE-F844-777E-A8E4EA157D3C}"/>
                  </a:ext>
                </a:extLst>
              </p:cNvPr>
              <p:cNvSpPr/>
              <p:nvPr/>
            </p:nvSpPr>
            <p:spPr>
              <a:xfrm>
                <a:off x="5490322" y="454249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61FC698B-E835-8D1A-0F7C-C592D490091A}"/>
                  </a:ext>
                </a:extLst>
              </p:cNvPr>
              <p:cNvSpPr/>
              <p:nvPr/>
            </p:nvSpPr>
            <p:spPr>
              <a:xfrm>
                <a:off x="5886003" y="4605755"/>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516E206A-5AFF-FEDE-A7F5-257695C3D084}"/>
                  </a:ext>
                </a:extLst>
              </p:cNvPr>
              <p:cNvSpPr/>
              <p:nvPr/>
            </p:nvSpPr>
            <p:spPr>
              <a:xfrm>
                <a:off x="6281684" y="466645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B1471563-8C59-2FFF-7D79-D789257E9F92}"/>
                  </a:ext>
                </a:extLst>
              </p:cNvPr>
              <p:cNvSpPr/>
              <p:nvPr/>
            </p:nvSpPr>
            <p:spPr>
              <a:xfrm>
                <a:off x="6677365" y="4729715"/>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7D4C3323-B523-42CE-32B9-0C7B54AED049}"/>
                  </a:ext>
                </a:extLst>
              </p:cNvPr>
              <p:cNvSpPr/>
              <p:nvPr/>
            </p:nvSpPr>
            <p:spPr>
              <a:xfrm>
                <a:off x="7073046" y="479800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3" name="Straight Connector 182">
                <a:extLst>
                  <a:ext uri="{FF2B5EF4-FFF2-40B4-BE49-F238E27FC236}">
                    <a16:creationId xmlns:a16="http://schemas.microsoft.com/office/drawing/2014/main" id="{90C6F7B0-FF00-13C4-BA91-10CB5260B188}"/>
                  </a:ext>
                </a:extLst>
              </p:cNvPr>
              <p:cNvCxnSpPr>
                <a:cxnSpLocks/>
                <a:stCxn id="166" idx="5"/>
                <a:endCxn id="180" idx="1"/>
              </p:cNvCxnSpPr>
              <p:nvPr/>
            </p:nvCxnSpPr>
            <p:spPr>
              <a:xfrm>
                <a:off x="5683139" y="4246564"/>
                <a:ext cx="235318" cy="391645"/>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84" name="Straight Connector 183">
                <a:extLst>
                  <a:ext uri="{FF2B5EF4-FFF2-40B4-BE49-F238E27FC236}">
                    <a16:creationId xmlns:a16="http://schemas.microsoft.com/office/drawing/2014/main" id="{2FDB9D0A-DD69-2D0A-CBAE-D7D7AA284A08}"/>
                  </a:ext>
                </a:extLst>
              </p:cNvPr>
              <p:cNvCxnSpPr>
                <a:cxnSpLocks/>
                <a:stCxn id="179" idx="7"/>
                <a:endCxn id="167" idx="3"/>
              </p:cNvCxnSpPr>
              <p:nvPr/>
            </p:nvCxnSpPr>
            <p:spPr>
              <a:xfrm flipV="1">
                <a:off x="5679478" y="4309822"/>
                <a:ext cx="242640" cy="265129"/>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85" name="Straight Connector 184">
                <a:extLst>
                  <a:ext uri="{FF2B5EF4-FFF2-40B4-BE49-F238E27FC236}">
                    <a16:creationId xmlns:a16="http://schemas.microsoft.com/office/drawing/2014/main" id="{529443D2-82E7-F6A5-56D9-1F3ACCF7EA17}"/>
                  </a:ext>
                </a:extLst>
              </p:cNvPr>
              <p:cNvCxnSpPr>
                <a:cxnSpLocks/>
                <a:stCxn id="167" idx="5"/>
                <a:endCxn id="181" idx="1"/>
              </p:cNvCxnSpPr>
              <p:nvPr/>
            </p:nvCxnSpPr>
            <p:spPr>
              <a:xfrm>
                <a:off x="6078820" y="4309822"/>
                <a:ext cx="235318" cy="389089"/>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429E11D3-8998-8E32-1FDD-6E8192873280}"/>
                  </a:ext>
                </a:extLst>
              </p:cNvPr>
              <p:cNvCxnSpPr>
                <a:cxnSpLocks/>
                <a:stCxn id="180" idx="7"/>
                <a:endCxn id="168" idx="3"/>
              </p:cNvCxnSpPr>
              <p:nvPr/>
            </p:nvCxnSpPr>
            <p:spPr>
              <a:xfrm flipV="1">
                <a:off x="6075159" y="4370524"/>
                <a:ext cx="242640" cy="267685"/>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87" name="Straight Connector 186">
                <a:extLst>
                  <a:ext uri="{FF2B5EF4-FFF2-40B4-BE49-F238E27FC236}">
                    <a16:creationId xmlns:a16="http://schemas.microsoft.com/office/drawing/2014/main" id="{C107AF3E-504E-DA82-3B2C-890B585FA45A}"/>
                  </a:ext>
                </a:extLst>
              </p:cNvPr>
              <p:cNvCxnSpPr>
                <a:cxnSpLocks/>
                <a:stCxn id="168" idx="5"/>
                <a:endCxn id="182" idx="1"/>
              </p:cNvCxnSpPr>
              <p:nvPr/>
            </p:nvCxnSpPr>
            <p:spPr>
              <a:xfrm>
                <a:off x="6474501" y="4370524"/>
                <a:ext cx="235318" cy="391645"/>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88" name="Straight Connector 187">
                <a:extLst>
                  <a:ext uri="{FF2B5EF4-FFF2-40B4-BE49-F238E27FC236}">
                    <a16:creationId xmlns:a16="http://schemas.microsoft.com/office/drawing/2014/main" id="{1CA98B70-9AF8-C5FC-A274-6762051798E1}"/>
                  </a:ext>
                </a:extLst>
              </p:cNvPr>
              <p:cNvCxnSpPr>
                <a:cxnSpLocks/>
                <a:stCxn id="181" idx="7"/>
                <a:endCxn id="169" idx="3"/>
              </p:cNvCxnSpPr>
              <p:nvPr/>
            </p:nvCxnSpPr>
            <p:spPr>
              <a:xfrm flipV="1">
                <a:off x="6470840" y="4433782"/>
                <a:ext cx="242640" cy="265129"/>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F73154CD-38F1-01F7-1057-ADCDE6A69386}"/>
                  </a:ext>
                </a:extLst>
              </p:cNvPr>
              <p:cNvCxnSpPr>
                <a:cxnSpLocks/>
                <a:stCxn id="169" idx="5"/>
                <a:endCxn id="183" idx="1"/>
              </p:cNvCxnSpPr>
              <p:nvPr/>
            </p:nvCxnSpPr>
            <p:spPr>
              <a:xfrm>
                <a:off x="6870182" y="4433782"/>
                <a:ext cx="235318" cy="396679"/>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90" name="Straight Connector 189">
                <a:extLst>
                  <a:ext uri="{FF2B5EF4-FFF2-40B4-BE49-F238E27FC236}">
                    <a16:creationId xmlns:a16="http://schemas.microsoft.com/office/drawing/2014/main" id="{1B1F333F-A12C-9237-8508-2FAFDC5C85C9}"/>
                  </a:ext>
                </a:extLst>
              </p:cNvPr>
              <p:cNvCxnSpPr>
                <a:cxnSpLocks/>
                <a:stCxn id="182" idx="7"/>
                <a:endCxn id="170" idx="3"/>
              </p:cNvCxnSpPr>
              <p:nvPr/>
            </p:nvCxnSpPr>
            <p:spPr>
              <a:xfrm flipV="1">
                <a:off x="6866521" y="4502074"/>
                <a:ext cx="242640" cy="260095"/>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EBA2AEC5-9F5A-A907-6B80-53FE173A617F}"/>
                </a:ext>
              </a:extLst>
            </p:cNvPr>
            <p:cNvGrpSpPr/>
            <p:nvPr/>
          </p:nvGrpSpPr>
          <p:grpSpPr>
            <a:xfrm>
              <a:off x="8720355" y="3429808"/>
              <a:ext cx="1815514" cy="1930578"/>
              <a:chOff x="5483473" y="3089039"/>
              <a:chExt cx="1815514" cy="1930578"/>
            </a:xfrm>
            <a:solidFill>
              <a:srgbClr val="DCC6EC"/>
            </a:solidFill>
          </p:grpSpPr>
          <p:sp>
            <p:nvSpPr>
              <p:cNvPr id="103" name="Oval 102">
                <a:extLst>
                  <a:ext uri="{FF2B5EF4-FFF2-40B4-BE49-F238E27FC236}">
                    <a16:creationId xmlns:a16="http://schemas.microsoft.com/office/drawing/2014/main" id="{037DBE61-3D34-ECCA-D916-C5FA2B28BD6C}"/>
                  </a:ext>
                </a:extLst>
              </p:cNvPr>
              <p:cNvSpPr/>
              <p:nvPr/>
            </p:nvSpPr>
            <p:spPr>
              <a:xfrm>
                <a:off x="5494653" y="3089039"/>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93F9A532-2E5C-D6D4-8D6F-67AB38DCFA99}"/>
                  </a:ext>
                </a:extLst>
              </p:cNvPr>
              <p:cNvSpPr/>
              <p:nvPr/>
            </p:nvSpPr>
            <p:spPr>
              <a:xfrm>
                <a:off x="5890334" y="315229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8DE102B2-3A96-3073-C475-E24EF52BDB76}"/>
                  </a:ext>
                </a:extLst>
              </p:cNvPr>
              <p:cNvSpPr/>
              <p:nvPr/>
            </p:nvSpPr>
            <p:spPr>
              <a:xfrm>
                <a:off x="6286015" y="3212999"/>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DDD0886F-1E03-8592-4996-D8CAF5A65B2A}"/>
                  </a:ext>
                </a:extLst>
              </p:cNvPr>
              <p:cNvSpPr/>
              <p:nvPr/>
            </p:nvSpPr>
            <p:spPr>
              <a:xfrm>
                <a:off x="6681696" y="327625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778E5828-3357-9CC5-467B-8678F909B691}"/>
                  </a:ext>
                </a:extLst>
              </p:cNvPr>
              <p:cNvSpPr/>
              <p:nvPr/>
            </p:nvSpPr>
            <p:spPr>
              <a:xfrm>
                <a:off x="7077377" y="3344549"/>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F19F7D51-E1A2-8894-C69A-64B088DB371F}"/>
                  </a:ext>
                </a:extLst>
              </p:cNvPr>
              <p:cNvSpPr/>
              <p:nvPr/>
            </p:nvSpPr>
            <p:spPr>
              <a:xfrm>
                <a:off x="5483473" y="3569140"/>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A86FF8AD-F7C4-20B9-C61B-008A0F9FDB2C}"/>
                  </a:ext>
                </a:extLst>
              </p:cNvPr>
              <p:cNvSpPr/>
              <p:nvPr/>
            </p:nvSpPr>
            <p:spPr>
              <a:xfrm>
                <a:off x="5879154" y="363239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292800F7-5F11-98D0-3237-E35C2EC9D840}"/>
                  </a:ext>
                </a:extLst>
              </p:cNvPr>
              <p:cNvSpPr/>
              <p:nvPr/>
            </p:nvSpPr>
            <p:spPr>
              <a:xfrm>
                <a:off x="6274835" y="3693100"/>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037F9B6D-5961-B492-0524-895E5F70B626}"/>
                  </a:ext>
                </a:extLst>
              </p:cNvPr>
              <p:cNvSpPr/>
              <p:nvPr/>
            </p:nvSpPr>
            <p:spPr>
              <a:xfrm>
                <a:off x="6670516" y="375635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3A1E29C7-F878-3C3B-6C6B-B8E4ADC96975}"/>
                  </a:ext>
                </a:extLst>
              </p:cNvPr>
              <p:cNvSpPr/>
              <p:nvPr/>
            </p:nvSpPr>
            <p:spPr>
              <a:xfrm>
                <a:off x="7066197" y="3824650"/>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3" name="Straight Connector 112">
                <a:extLst>
                  <a:ext uri="{FF2B5EF4-FFF2-40B4-BE49-F238E27FC236}">
                    <a16:creationId xmlns:a16="http://schemas.microsoft.com/office/drawing/2014/main" id="{C0A189AF-0039-CF64-BD49-F3C30F0DE404}"/>
                  </a:ext>
                </a:extLst>
              </p:cNvPr>
              <p:cNvCxnSpPr>
                <a:cxnSpLocks/>
                <a:stCxn id="96" idx="5"/>
                <a:endCxn id="110" idx="1"/>
              </p:cNvCxnSpPr>
              <p:nvPr/>
            </p:nvCxnSpPr>
            <p:spPr>
              <a:xfrm>
                <a:off x="5683809" y="3278195"/>
                <a:ext cx="227799" cy="386657"/>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29B71955-3427-8495-F01B-8BB65793921A}"/>
                  </a:ext>
                </a:extLst>
              </p:cNvPr>
              <p:cNvCxnSpPr>
                <a:cxnSpLocks/>
                <a:stCxn id="109" idx="7"/>
                <a:endCxn id="97" idx="3"/>
              </p:cNvCxnSpPr>
              <p:nvPr/>
            </p:nvCxnSpPr>
            <p:spPr>
              <a:xfrm flipV="1">
                <a:off x="5672629" y="3341453"/>
                <a:ext cx="250159" cy="260141"/>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BA199422-9F84-94BB-1208-1779F169AAE2}"/>
                  </a:ext>
                </a:extLst>
              </p:cNvPr>
              <p:cNvCxnSpPr>
                <a:cxnSpLocks/>
                <a:stCxn id="97" idx="5"/>
                <a:endCxn id="111" idx="1"/>
              </p:cNvCxnSpPr>
              <p:nvPr/>
            </p:nvCxnSpPr>
            <p:spPr>
              <a:xfrm>
                <a:off x="6079490" y="3341453"/>
                <a:ext cx="227799" cy="384101"/>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84C0282-BA85-999C-1A13-BB1B879F3810}"/>
                  </a:ext>
                </a:extLst>
              </p:cNvPr>
              <p:cNvCxnSpPr>
                <a:cxnSpLocks/>
                <a:stCxn id="110" idx="7"/>
                <a:endCxn id="106" idx="3"/>
              </p:cNvCxnSpPr>
              <p:nvPr/>
            </p:nvCxnSpPr>
            <p:spPr>
              <a:xfrm flipV="1">
                <a:off x="6068310" y="3402155"/>
                <a:ext cx="250159" cy="262697"/>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E9384C35-381D-BCB3-8A2A-76118DD50BB8}"/>
                  </a:ext>
                </a:extLst>
              </p:cNvPr>
              <p:cNvCxnSpPr>
                <a:cxnSpLocks/>
                <a:stCxn id="106" idx="5"/>
                <a:endCxn id="112" idx="1"/>
              </p:cNvCxnSpPr>
              <p:nvPr/>
            </p:nvCxnSpPr>
            <p:spPr>
              <a:xfrm>
                <a:off x="6475171" y="3402155"/>
                <a:ext cx="227799" cy="386657"/>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B97FE762-015A-FDAE-2E6D-4633BA39CA2A}"/>
                  </a:ext>
                </a:extLst>
              </p:cNvPr>
              <p:cNvCxnSpPr>
                <a:cxnSpLocks/>
                <a:stCxn id="111" idx="7"/>
                <a:endCxn id="107" idx="3"/>
              </p:cNvCxnSpPr>
              <p:nvPr/>
            </p:nvCxnSpPr>
            <p:spPr>
              <a:xfrm flipV="1">
                <a:off x="6463991" y="3465413"/>
                <a:ext cx="250159" cy="260141"/>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AA90D1BE-AAF5-6D2C-B7E0-D65CBEC42F6F}"/>
                  </a:ext>
                </a:extLst>
              </p:cNvPr>
              <p:cNvCxnSpPr>
                <a:cxnSpLocks/>
                <a:stCxn id="107" idx="5"/>
                <a:endCxn id="113" idx="1"/>
              </p:cNvCxnSpPr>
              <p:nvPr/>
            </p:nvCxnSpPr>
            <p:spPr>
              <a:xfrm>
                <a:off x="6870852" y="3465413"/>
                <a:ext cx="227799" cy="391691"/>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35B48203-D285-CEB8-C672-32BAE573DC4A}"/>
                  </a:ext>
                </a:extLst>
              </p:cNvPr>
              <p:cNvCxnSpPr>
                <a:cxnSpLocks/>
                <a:stCxn id="112" idx="7"/>
                <a:endCxn id="108" idx="3"/>
              </p:cNvCxnSpPr>
              <p:nvPr/>
            </p:nvCxnSpPr>
            <p:spPr>
              <a:xfrm flipV="1">
                <a:off x="6859672" y="3533705"/>
                <a:ext cx="250159" cy="255107"/>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sp>
            <p:nvSpPr>
              <p:cNvPr id="121" name="Oval 120">
                <a:extLst>
                  <a:ext uri="{FF2B5EF4-FFF2-40B4-BE49-F238E27FC236}">
                    <a16:creationId xmlns:a16="http://schemas.microsoft.com/office/drawing/2014/main" id="{17E89800-B6DE-F6C6-6E9C-217521495D15}"/>
                  </a:ext>
                </a:extLst>
              </p:cNvPr>
              <p:cNvSpPr/>
              <p:nvPr/>
            </p:nvSpPr>
            <p:spPr>
              <a:xfrm>
                <a:off x="5493983" y="405740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164D9286-CB32-95B5-C681-177E5F96EC7C}"/>
                  </a:ext>
                </a:extLst>
              </p:cNvPr>
              <p:cNvSpPr/>
              <p:nvPr/>
            </p:nvSpPr>
            <p:spPr>
              <a:xfrm>
                <a:off x="5889664" y="4120666"/>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07B97C61-DE0A-82ED-F746-5E343E566318}"/>
                  </a:ext>
                </a:extLst>
              </p:cNvPr>
              <p:cNvSpPr/>
              <p:nvPr/>
            </p:nvSpPr>
            <p:spPr>
              <a:xfrm>
                <a:off x="6285345" y="418136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16743E86-A658-522F-8E48-2D20D479A6B6}"/>
                  </a:ext>
                </a:extLst>
              </p:cNvPr>
              <p:cNvSpPr/>
              <p:nvPr/>
            </p:nvSpPr>
            <p:spPr>
              <a:xfrm>
                <a:off x="6681026" y="4244626"/>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D151C8CE-6640-314B-4D9D-FF77E63908A8}"/>
                  </a:ext>
                </a:extLst>
              </p:cNvPr>
              <p:cNvSpPr/>
              <p:nvPr/>
            </p:nvSpPr>
            <p:spPr>
              <a:xfrm>
                <a:off x="7076707" y="431291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6241B56C-22DA-6416-A396-77D37FCBE0EE}"/>
                  </a:ext>
                </a:extLst>
              </p:cNvPr>
              <p:cNvCxnSpPr>
                <a:cxnSpLocks/>
                <a:stCxn id="109" idx="5"/>
                <a:endCxn id="123" idx="1"/>
              </p:cNvCxnSpPr>
              <p:nvPr/>
            </p:nvCxnSpPr>
            <p:spPr>
              <a:xfrm>
                <a:off x="5672629" y="3758296"/>
                <a:ext cx="249489" cy="394824"/>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AB5DC7A5-E941-D342-7BE5-60D86300CEAF}"/>
                  </a:ext>
                </a:extLst>
              </p:cNvPr>
              <p:cNvCxnSpPr>
                <a:cxnSpLocks/>
                <a:stCxn id="122" idx="7"/>
                <a:endCxn id="110" idx="3"/>
              </p:cNvCxnSpPr>
              <p:nvPr/>
            </p:nvCxnSpPr>
            <p:spPr>
              <a:xfrm flipV="1">
                <a:off x="5683139" y="3821554"/>
                <a:ext cx="228469" cy="268308"/>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6EE01540-F508-8A27-2A5E-530BA242646E}"/>
                  </a:ext>
                </a:extLst>
              </p:cNvPr>
              <p:cNvCxnSpPr>
                <a:cxnSpLocks/>
                <a:stCxn id="110" idx="5"/>
                <a:endCxn id="124" idx="1"/>
              </p:cNvCxnSpPr>
              <p:nvPr/>
            </p:nvCxnSpPr>
            <p:spPr>
              <a:xfrm>
                <a:off x="6068310" y="3821554"/>
                <a:ext cx="249489" cy="392268"/>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29" name="Straight Connector 128">
                <a:extLst>
                  <a:ext uri="{FF2B5EF4-FFF2-40B4-BE49-F238E27FC236}">
                    <a16:creationId xmlns:a16="http://schemas.microsoft.com/office/drawing/2014/main" id="{9E2319BB-58D1-BFCF-7040-11EACA75895E}"/>
                  </a:ext>
                </a:extLst>
              </p:cNvPr>
              <p:cNvCxnSpPr>
                <a:cxnSpLocks/>
                <a:stCxn id="123" idx="7"/>
                <a:endCxn id="111" idx="3"/>
              </p:cNvCxnSpPr>
              <p:nvPr/>
            </p:nvCxnSpPr>
            <p:spPr>
              <a:xfrm flipV="1">
                <a:off x="6078820" y="3882256"/>
                <a:ext cx="228469" cy="270864"/>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75411C86-6C40-4D4E-E04B-5F408BCF0862}"/>
                  </a:ext>
                </a:extLst>
              </p:cNvPr>
              <p:cNvCxnSpPr>
                <a:cxnSpLocks/>
                <a:stCxn id="111" idx="5"/>
                <a:endCxn id="125" idx="1"/>
              </p:cNvCxnSpPr>
              <p:nvPr/>
            </p:nvCxnSpPr>
            <p:spPr>
              <a:xfrm>
                <a:off x="6463991" y="3882256"/>
                <a:ext cx="249489" cy="394824"/>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3BC5366E-3C3F-9416-CC12-EEC49A317338}"/>
                  </a:ext>
                </a:extLst>
              </p:cNvPr>
              <p:cNvCxnSpPr>
                <a:cxnSpLocks/>
                <a:stCxn id="124" idx="7"/>
                <a:endCxn id="112" idx="3"/>
              </p:cNvCxnSpPr>
              <p:nvPr/>
            </p:nvCxnSpPr>
            <p:spPr>
              <a:xfrm flipV="1">
                <a:off x="6474501" y="3945514"/>
                <a:ext cx="228469" cy="268308"/>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C9AC7381-B6BB-A14B-30FC-EC87EBC8B117}"/>
                  </a:ext>
                </a:extLst>
              </p:cNvPr>
              <p:cNvCxnSpPr>
                <a:cxnSpLocks/>
                <a:stCxn id="112" idx="5"/>
                <a:endCxn id="126" idx="1"/>
              </p:cNvCxnSpPr>
              <p:nvPr/>
            </p:nvCxnSpPr>
            <p:spPr>
              <a:xfrm>
                <a:off x="6859672" y="3945514"/>
                <a:ext cx="249489" cy="399858"/>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AD3BD45E-A4B5-BB06-8F65-7B11FFDEBCF0}"/>
                  </a:ext>
                </a:extLst>
              </p:cNvPr>
              <p:cNvCxnSpPr>
                <a:cxnSpLocks/>
                <a:stCxn id="125" idx="7"/>
                <a:endCxn id="113" idx="3"/>
              </p:cNvCxnSpPr>
              <p:nvPr/>
            </p:nvCxnSpPr>
            <p:spPr>
              <a:xfrm flipV="1">
                <a:off x="6870182" y="4013806"/>
                <a:ext cx="228469" cy="263274"/>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sp>
            <p:nvSpPr>
              <p:cNvPr id="134" name="Oval 133">
                <a:extLst>
                  <a:ext uri="{FF2B5EF4-FFF2-40B4-BE49-F238E27FC236}">
                    <a16:creationId xmlns:a16="http://schemas.microsoft.com/office/drawing/2014/main" id="{09BCF392-9D5A-AC17-6C0B-05D8AF46C9C8}"/>
                  </a:ext>
                </a:extLst>
              </p:cNvPr>
              <p:cNvSpPr/>
              <p:nvPr/>
            </p:nvSpPr>
            <p:spPr>
              <a:xfrm>
                <a:off x="5490322" y="454249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DF06076-9562-9050-424C-D0161FD965D6}"/>
                  </a:ext>
                </a:extLst>
              </p:cNvPr>
              <p:cNvSpPr/>
              <p:nvPr/>
            </p:nvSpPr>
            <p:spPr>
              <a:xfrm>
                <a:off x="5886003" y="4605755"/>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6C93E28-5929-6028-708F-06CC5C61D95A}"/>
                  </a:ext>
                </a:extLst>
              </p:cNvPr>
              <p:cNvSpPr/>
              <p:nvPr/>
            </p:nvSpPr>
            <p:spPr>
              <a:xfrm>
                <a:off x="6281684" y="466645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8CF689EB-ECDA-8622-4EA9-709ACCE87331}"/>
                  </a:ext>
                </a:extLst>
              </p:cNvPr>
              <p:cNvSpPr/>
              <p:nvPr/>
            </p:nvSpPr>
            <p:spPr>
              <a:xfrm>
                <a:off x="6677365" y="4729715"/>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614254EC-A2E6-C5C9-378D-1C35708A368A}"/>
                  </a:ext>
                </a:extLst>
              </p:cNvPr>
              <p:cNvSpPr/>
              <p:nvPr/>
            </p:nvSpPr>
            <p:spPr>
              <a:xfrm>
                <a:off x="7073046" y="479800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Connector 138">
                <a:extLst>
                  <a:ext uri="{FF2B5EF4-FFF2-40B4-BE49-F238E27FC236}">
                    <a16:creationId xmlns:a16="http://schemas.microsoft.com/office/drawing/2014/main" id="{CD600153-ACD8-77CB-106A-16CF542626E2}"/>
                  </a:ext>
                </a:extLst>
              </p:cNvPr>
              <p:cNvCxnSpPr>
                <a:cxnSpLocks/>
                <a:stCxn id="122" idx="5"/>
                <a:endCxn id="136" idx="1"/>
              </p:cNvCxnSpPr>
              <p:nvPr/>
            </p:nvCxnSpPr>
            <p:spPr>
              <a:xfrm>
                <a:off x="5683139" y="4246564"/>
                <a:ext cx="235318" cy="391645"/>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0" name="Straight Connector 139">
                <a:extLst>
                  <a:ext uri="{FF2B5EF4-FFF2-40B4-BE49-F238E27FC236}">
                    <a16:creationId xmlns:a16="http://schemas.microsoft.com/office/drawing/2014/main" id="{8D1ED104-4F45-F5DF-6DF3-35AF4AC04BA2}"/>
                  </a:ext>
                </a:extLst>
              </p:cNvPr>
              <p:cNvCxnSpPr>
                <a:cxnSpLocks/>
                <a:stCxn id="135" idx="7"/>
                <a:endCxn id="123" idx="3"/>
              </p:cNvCxnSpPr>
              <p:nvPr/>
            </p:nvCxnSpPr>
            <p:spPr>
              <a:xfrm flipV="1">
                <a:off x="5679478" y="4309822"/>
                <a:ext cx="242640" cy="265129"/>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1" name="Straight Connector 140">
                <a:extLst>
                  <a:ext uri="{FF2B5EF4-FFF2-40B4-BE49-F238E27FC236}">
                    <a16:creationId xmlns:a16="http://schemas.microsoft.com/office/drawing/2014/main" id="{2DF7CEA1-D21E-941D-9100-94E3A77504F7}"/>
                  </a:ext>
                </a:extLst>
              </p:cNvPr>
              <p:cNvCxnSpPr>
                <a:cxnSpLocks/>
                <a:stCxn id="123" idx="5"/>
                <a:endCxn id="137" idx="1"/>
              </p:cNvCxnSpPr>
              <p:nvPr/>
            </p:nvCxnSpPr>
            <p:spPr>
              <a:xfrm>
                <a:off x="6078820" y="4309822"/>
                <a:ext cx="235318" cy="389089"/>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2" name="Straight Connector 141">
                <a:extLst>
                  <a:ext uri="{FF2B5EF4-FFF2-40B4-BE49-F238E27FC236}">
                    <a16:creationId xmlns:a16="http://schemas.microsoft.com/office/drawing/2014/main" id="{D4C8045F-3BE8-2F74-4A2F-38B2F40CD3B2}"/>
                  </a:ext>
                </a:extLst>
              </p:cNvPr>
              <p:cNvCxnSpPr>
                <a:cxnSpLocks/>
                <a:stCxn id="136" idx="7"/>
                <a:endCxn id="124" idx="3"/>
              </p:cNvCxnSpPr>
              <p:nvPr/>
            </p:nvCxnSpPr>
            <p:spPr>
              <a:xfrm flipV="1">
                <a:off x="6075159" y="4370524"/>
                <a:ext cx="242640" cy="267685"/>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3" name="Straight Connector 142">
                <a:extLst>
                  <a:ext uri="{FF2B5EF4-FFF2-40B4-BE49-F238E27FC236}">
                    <a16:creationId xmlns:a16="http://schemas.microsoft.com/office/drawing/2014/main" id="{1D9A6854-6335-9C00-87D9-E4891778E5F4}"/>
                  </a:ext>
                </a:extLst>
              </p:cNvPr>
              <p:cNvCxnSpPr>
                <a:cxnSpLocks/>
                <a:stCxn id="124" idx="5"/>
                <a:endCxn id="138" idx="1"/>
              </p:cNvCxnSpPr>
              <p:nvPr/>
            </p:nvCxnSpPr>
            <p:spPr>
              <a:xfrm>
                <a:off x="6474501" y="4370524"/>
                <a:ext cx="235318" cy="391645"/>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D7741AD7-7E93-7004-DF61-AACA8C5C1D05}"/>
                  </a:ext>
                </a:extLst>
              </p:cNvPr>
              <p:cNvCxnSpPr>
                <a:cxnSpLocks/>
                <a:stCxn id="137" idx="7"/>
                <a:endCxn id="125" idx="3"/>
              </p:cNvCxnSpPr>
              <p:nvPr/>
            </p:nvCxnSpPr>
            <p:spPr>
              <a:xfrm flipV="1">
                <a:off x="6470840" y="4433782"/>
                <a:ext cx="242640" cy="265129"/>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5" name="Straight Connector 144">
                <a:extLst>
                  <a:ext uri="{FF2B5EF4-FFF2-40B4-BE49-F238E27FC236}">
                    <a16:creationId xmlns:a16="http://schemas.microsoft.com/office/drawing/2014/main" id="{FB88C9F7-1967-776A-48EC-47618D1C4C95}"/>
                  </a:ext>
                </a:extLst>
              </p:cNvPr>
              <p:cNvCxnSpPr>
                <a:cxnSpLocks/>
                <a:stCxn id="125" idx="5"/>
                <a:endCxn id="139" idx="1"/>
              </p:cNvCxnSpPr>
              <p:nvPr/>
            </p:nvCxnSpPr>
            <p:spPr>
              <a:xfrm>
                <a:off x="6870182" y="4433782"/>
                <a:ext cx="235318" cy="396679"/>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6" name="Straight Connector 145">
                <a:extLst>
                  <a:ext uri="{FF2B5EF4-FFF2-40B4-BE49-F238E27FC236}">
                    <a16:creationId xmlns:a16="http://schemas.microsoft.com/office/drawing/2014/main" id="{7560A81B-FF5B-D136-5BC7-05ADB6575ABE}"/>
                  </a:ext>
                </a:extLst>
              </p:cNvPr>
              <p:cNvCxnSpPr>
                <a:cxnSpLocks/>
                <a:stCxn id="138" idx="7"/>
                <a:endCxn id="126" idx="3"/>
              </p:cNvCxnSpPr>
              <p:nvPr/>
            </p:nvCxnSpPr>
            <p:spPr>
              <a:xfrm flipV="1">
                <a:off x="6866521" y="4502074"/>
                <a:ext cx="242640" cy="260095"/>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902E7330-DE5E-DA89-3384-E61A5570D7F9}"/>
                </a:ext>
              </a:extLst>
            </p:cNvPr>
            <p:cNvGrpSpPr/>
            <p:nvPr/>
          </p:nvGrpSpPr>
          <p:grpSpPr>
            <a:xfrm>
              <a:off x="8396291" y="3681228"/>
              <a:ext cx="1815514" cy="1930578"/>
              <a:chOff x="5483473" y="3089039"/>
              <a:chExt cx="1815514" cy="1930578"/>
            </a:xfrm>
            <a:solidFill>
              <a:srgbClr val="DCC6EC"/>
            </a:solidFill>
          </p:grpSpPr>
          <p:sp>
            <p:nvSpPr>
              <p:cNvPr id="59" name="Oval 58">
                <a:extLst>
                  <a:ext uri="{FF2B5EF4-FFF2-40B4-BE49-F238E27FC236}">
                    <a16:creationId xmlns:a16="http://schemas.microsoft.com/office/drawing/2014/main" id="{A9872568-C168-32C3-3677-931964604AAB}"/>
                  </a:ext>
                </a:extLst>
              </p:cNvPr>
              <p:cNvSpPr/>
              <p:nvPr/>
            </p:nvSpPr>
            <p:spPr>
              <a:xfrm>
                <a:off x="5494653" y="3089039"/>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43B853E3-5E40-2E37-892C-FF7B41EC5658}"/>
                  </a:ext>
                </a:extLst>
              </p:cNvPr>
              <p:cNvSpPr/>
              <p:nvPr/>
            </p:nvSpPr>
            <p:spPr>
              <a:xfrm>
                <a:off x="5890334" y="315229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2AC1FDC3-88F5-45CD-D77B-CDB7005AA41C}"/>
                  </a:ext>
                </a:extLst>
              </p:cNvPr>
              <p:cNvSpPr/>
              <p:nvPr/>
            </p:nvSpPr>
            <p:spPr>
              <a:xfrm>
                <a:off x="6286015" y="3212999"/>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993B04C1-0F4E-7087-17EA-9F7742EE56AD}"/>
                  </a:ext>
                </a:extLst>
              </p:cNvPr>
              <p:cNvSpPr/>
              <p:nvPr/>
            </p:nvSpPr>
            <p:spPr>
              <a:xfrm>
                <a:off x="6681696" y="327625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A910E7F7-83C3-329B-92E8-BD5369041B10}"/>
                  </a:ext>
                </a:extLst>
              </p:cNvPr>
              <p:cNvSpPr/>
              <p:nvPr/>
            </p:nvSpPr>
            <p:spPr>
              <a:xfrm>
                <a:off x="7077377" y="3344549"/>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13730517-01BB-86FD-CC7D-881DB145D2D0}"/>
                  </a:ext>
                </a:extLst>
              </p:cNvPr>
              <p:cNvSpPr/>
              <p:nvPr/>
            </p:nvSpPr>
            <p:spPr>
              <a:xfrm>
                <a:off x="5483473" y="3569140"/>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74B6BFB9-3EC3-914E-B501-6CFC0E60F4E3}"/>
                  </a:ext>
                </a:extLst>
              </p:cNvPr>
              <p:cNvSpPr/>
              <p:nvPr/>
            </p:nvSpPr>
            <p:spPr>
              <a:xfrm>
                <a:off x="5879154" y="363239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205C54E9-94AD-9121-CFFA-44D6B1460751}"/>
                  </a:ext>
                </a:extLst>
              </p:cNvPr>
              <p:cNvSpPr/>
              <p:nvPr/>
            </p:nvSpPr>
            <p:spPr>
              <a:xfrm>
                <a:off x="6274835" y="3693100"/>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7B095D4-25FF-C624-1DB2-153F1B24F234}"/>
                  </a:ext>
                </a:extLst>
              </p:cNvPr>
              <p:cNvSpPr/>
              <p:nvPr/>
            </p:nvSpPr>
            <p:spPr>
              <a:xfrm>
                <a:off x="6670516" y="375635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B1AC1F99-D1A3-CFDE-FAA9-47FF076E28A4}"/>
                  </a:ext>
                </a:extLst>
              </p:cNvPr>
              <p:cNvSpPr/>
              <p:nvPr/>
            </p:nvSpPr>
            <p:spPr>
              <a:xfrm>
                <a:off x="7066197" y="3824650"/>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68">
                <a:extLst>
                  <a:ext uri="{FF2B5EF4-FFF2-40B4-BE49-F238E27FC236}">
                    <a16:creationId xmlns:a16="http://schemas.microsoft.com/office/drawing/2014/main" id="{198B045C-22C6-D9CC-2A16-2E7034D7908C}"/>
                  </a:ext>
                </a:extLst>
              </p:cNvPr>
              <p:cNvCxnSpPr>
                <a:cxnSpLocks/>
                <a:stCxn id="52" idx="5"/>
                <a:endCxn id="58" idx="1"/>
              </p:cNvCxnSpPr>
              <p:nvPr/>
            </p:nvCxnSpPr>
            <p:spPr>
              <a:xfrm>
                <a:off x="5683809" y="3278195"/>
                <a:ext cx="227799" cy="386657"/>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1E9B4E4D-DAA9-D201-EE4A-8E9D94AB5C28}"/>
                  </a:ext>
                </a:extLst>
              </p:cNvPr>
              <p:cNvCxnSpPr>
                <a:cxnSpLocks/>
                <a:stCxn id="57" idx="7"/>
                <a:endCxn id="53" idx="3"/>
              </p:cNvCxnSpPr>
              <p:nvPr/>
            </p:nvCxnSpPr>
            <p:spPr>
              <a:xfrm flipV="1">
                <a:off x="5672629" y="3341453"/>
                <a:ext cx="250159" cy="260141"/>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3F175F44-A90E-F4AE-1972-1BEF43D5A3D1}"/>
                  </a:ext>
                </a:extLst>
              </p:cNvPr>
              <p:cNvCxnSpPr>
                <a:cxnSpLocks/>
                <a:stCxn id="53" idx="5"/>
                <a:endCxn id="59" idx="1"/>
              </p:cNvCxnSpPr>
              <p:nvPr/>
            </p:nvCxnSpPr>
            <p:spPr>
              <a:xfrm>
                <a:off x="6079490" y="3341453"/>
                <a:ext cx="227799" cy="384101"/>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41AB0A3D-8945-002C-A5B8-425EF0B15D58}"/>
                  </a:ext>
                </a:extLst>
              </p:cNvPr>
              <p:cNvCxnSpPr>
                <a:cxnSpLocks/>
                <a:stCxn id="58" idx="7"/>
                <a:endCxn id="54" idx="3"/>
              </p:cNvCxnSpPr>
              <p:nvPr/>
            </p:nvCxnSpPr>
            <p:spPr>
              <a:xfrm flipV="1">
                <a:off x="6068310" y="3402155"/>
                <a:ext cx="250159" cy="262697"/>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3707E252-16E1-22FF-18FE-BED5E0874B0C}"/>
                  </a:ext>
                </a:extLst>
              </p:cNvPr>
              <p:cNvCxnSpPr>
                <a:cxnSpLocks/>
                <a:stCxn id="54" idx="5"/>
                <a:endCxn id="60" idx="1"/>
              </p:cNvCxnSpPr>
              <p:nvPr/>
            </p:nvCxnSpPr>
            <p:spPr>
              <a:xfrm>
                <a:off x="6475171" y="3402155"/>
                <a:ext cx="227799" cy="386657"/>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45394D1E-2891-E3DD-2DA2-77F263FD47E6}"/>
                  </a:ext>
                </a:extLst>
              </p:cNvPr>
              <p:cNvCxnSpPr>
                <a:cxnSpLocks/>
                <a:stCxn id="59" idx="7"/>
                <a:endCxn id="55" idx="3"/>
              </p:cNvCxnSpPr>
              <p:nvPr/>
            </p:nvCxnSpPr>
            <p:spPr>
              <a:xfrm flipV="1">
                <a:off x="6463991" y="3465413"/>
                <a:ext cx="250159" cy="260141"/>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E69CB4E0-80CD-4A34-ED5C-CC15D14B1516}"/>
                  </a:ext>
                </a:extLst>
              </p:cNvPr>
              <p:cNvCxnSpPr>
                <a:cxnSpLocks/>
                <a:stCxn id="55" idx="5"/>
                <a:endCxn id="61" idx="1"/>
              </p:cNvCxnSpPr>
              <p:nvPr/>
            </p:nvCxnSpPr>
            <p:spPr>
              <a:xfrm>
                <a:off x="6870852" y="3465413"/>
                <a:ext cx="227799" cy="391691"/>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212F08CA-5819-7AAA-EFA6-5377FC8013CE}"/>
                  </a:ext>
                </a:extLst>
              </p:cNvPr>
              <p:cNvCxnSpPr>
                <a:cxnSpLocks/>
                <a:stCxn id="60" idx="7"/>
                <a:endCxn id="56" idx="3"/>
              </p:cNvCxnSpPr>
              <p:nvPr/>
            </p:nvCxnSpPr>
            <p:spPr>
              <a:xfrm flipV="1">
                <a:off x="6859672" y="3533705"/>
                <a:ext cx="250159" cy="255107"/>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sp>
            <p:nvSpPr>
              <p:cNvPr id="77" name="Oval 76">
                <a:extLst>
                  <a:ext uri="{FF2B5EF4-FFF2-40B4-BE49-F238E27FC236}">
                    <a16:creationId xmlns:a16="http://schemas.microsoft.com/office/drawing/2014/main" id="{B4EDFC5D-81E0-0B51-FE22-88889A5AE118}"/>
                  </a:ext>
                </a:extLst>
              </p:cNvPr>
              <p:cNvSpPr/>
              <p:nvPr/>
            </p:nvSpPr>
            <p:spPr>
              <a:xfrm>
                <a:off x="5493983" y="405740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D476E521-DC44-4D4E-1D91-6152146A90E0}"/>
                  </a:ext>
                </a:extLst>
              </p:cNvPr>
              <p:cNvSpPr/>
              <p:nvPr/>
            </p:nvSpPr>
            <p:spPr>
              <a:xfrm>
                <a:off x="5889664" y="4120666"/>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6FF08450-DD72-1AC9-2F86-A5C14DA71E30}"/>
                  </a:ext>
                </a:extLst>
              </p:cNvPr>
              <p:cNvSpPr/>
              <p:nvPr/>
            </p:nvSpPr>
            <p:spPr>
              <a:xfrm>
                <a:off x="6285345" y="418136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5EAE331D-44B3-D332-4213-1AD18AC2336B}"/>
                  </a:ext>
                </a:extLst>
              </p:cNvPr>
              <p:cNvSpPr/>
              <p:nvPr/>
            </p:nvSpPr>
            <p:spPr>
              <a:xfrm>
                <a:off x="6681026" y="4244626"/>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DA8575DC-3976-B923-C381-AF5D6091B257}"/>
                  </a:ext>
                </a:extLst>
              </p:cNvPr>
              <p:cNvSpPr/>
              <p:nvPr/>
            </p:nvSpPr>
            <p:spPr>
              <a:xfrm>
                <a:off x="7076707" y="431291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Connector 81">
                <a:extLst>
                  <a:ext uri="{FF2B5EF4-FFF2-40B4-BE49-F238E27FC236}">
                    <a16:creationId xmlns:a16="http://schemas.microsoft.com/office/drawing/2014/main" id="{4B71E32F-791F-B71B-930B-B98F79AD1E32}"/>
                  </a:ext>
                </a:extLst>
              </p:cNvPr>
              <p:cNvCxnSpPr>
                <a:cxnSpLocks/>
                <a:stCxn id="57" idx="5"/>
                <a:endCxn id="71" idx="1"/>
              </p:cNvCxnSpPr>
              <p:nvPr/>
            </p:nvCxnSpPr>
            <p:spPr>
              <a:xfrm>
                <a:off x="5672629" y="3758296"/>
                <a:ext cx="249489" cy="394824"/>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E27F4469-7511-FC82-1971-F144BBACDF2D}"/>
                  </a:ext>
                </a:extLst>
              </p:cNvPr>
              <p:cNvCxnSpPr>
                <a:cxnSpLocks/>
                <a:stCxn id="70" idx="7"/>
                <a:endCxn id="58" idx="3"/>
              </p:cNvCxnSpPr>
              <p:nvPr/>
            </p:nvCxnSpPr>
            <p:spPr>
              <a:xfrm flipV="1">
                <a:off x="5683139" y="3821554"/>
                <a:ext cx="228469" cy="268308"/>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7E07353F-4CF2-C006-5589-7ECA4446AA48}"/>
                  </a:ext>
                </a:extLst>
              </p:cNvPr>
              <p:cNvCxnSpPr>
                <a:cxnSpLocks/>
                <a:stCxn id="58" idx="5"/>
                <a:endCxn id="72" idx="1"/>
              </p:cNvCxnSpPr>
              <p:nvPr/>
            </p:nvCxnSpPr>
            <p:spPr>
              <a:xfrm>
                <a:off x="6068310" y="3821554"/>
                <a:ext cx="249489" cy="392268"/>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74A0A485-B4A3-295D-7617-892DA4DA2827}"/>
                  </a:ext>
                </a:extLst>
              </p:cNvPr>
              <p:cNvCxnSpPr>
                <a:cxnSpLocks/>
                <a:stCxn id="71" idx="7"/>
                <a:endCxn id="59" idx="3"/>
              </p:cNvCxnSpPr>
              <p:nvPr/>
            </p:nvCxnSpPr>
            <p:spPr>
              <a:xfrm flipV="1">
                <a:off x="6078820" y="3882256"/>
                <a:ext cx="228469" cy="270864"/>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5338FF20-D0C6-910A-7B78-FDCE17753498}"/>
                  </a:ext>
                </a:extLst>
              </p:cNvPr>
              <p:cNvCxnSpPr>
                <a:cxnSpLocks/>
                <a:stCxn id="59" idx="5"/>
                <a:endCxn id="73" idx="1"/>
              </p:cNvCxnSpPr>
              <p:nvPr/>
            </p:nvCxnSpPr>
            <p:spPr>
              <a:xfrm>
                <a:off x="6463991" y="3882256"/>
                <a:ext cx="249489" cy="394824"/>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5BFDE26B-F8AD-F9C9-E5F2-DA8C8F0B0F30}"/>
                  </a:ext>
                </a:extLst>
              </p:cNvPr>
              <p:cNvCxnSpPr>
                <a:cxnSpLocks/>
                <a:stCxn id="72" idx="7"/>
                <a:endCxn id="60" idx="3"/>
              </p:cNvCxnSpPr>
              <p:nvPr/>
            </p:nvCxnSpPr>
            <p:spPr>
              <a:xfrm flipV="1">
                <a:off x="6474501" y="3945514"/>
                <a:ext cx="228469" cy="268308"/>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27540A7D-AC7C-3984-D983-D00E0ACE2240}"/>
                  </a:ext>
                </a:extLst>
              </p:cNvPr>
              <p:cNvCxnSpPr>
                <a:cxnSpLocks/>
                <a:stCxn id="60" idx="5"/>
                <a:endCxn id="74" idx="1"/>
              </p:cNvCxnSpPr>
              <p:nvPr/>
            </p:nvCxnSpPr>
            <p:spPr>
              <a:xfrm>
                <a:off x="6859672" y="3945514"/>
                <a:ext cx="249489" cy="399858"/>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4E1BCBE8-AED6-717D-8FB9-38284046B84C}"/>
                  </a:ext>
                </a:extLst>
              </p:cNvPr>
              <p:cNvCxnSpPr>
                <a:cxnSpLocks/>
                <a:stCxn id="73" idx="7"/>
                <a:endCxn id="61" idx="3"/>
              </p:cNvCxnSpPr>
              <p:nvPr/>
            </p:nvCxnSpPr>
            <p:spPr>
              <a:xfrm flipV="1">
                <a:off x="6870182" y="4013806"/>
                <a:ext cx="228469" cy="263274"/>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sp>
            <p:nvSpPr>
              <p:cNvPr id="90" name="Oval 89">
                <a:extLst>
                  <a:ext uri="{FF2B5EF4-FFF2-40B4-BE49-F238E27FC236}">
                    <a16:creationId xmlns:a16="http://schemas.microsoft.com/office/drawing/2014/main" id="{66AF7BC1-A83B-1962-137E-2796FC95FE88}"/>
                  </a:ext>
                </a:extLst>
              </p:cNvPr>
              <p:cNvSpPr/>
              <p:nvPr/>
            </p:nvSpPr>
            <p:spPr>
              <a:xfrm>
                <a:off x="5490322" y="454249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7F37D276-3289-FC09-AC38-B31B3FBEA9AD}"/>
                  </a:ext>
                </a:extLst>
              </p:cNvPr>
              <p:cNvSpPr/>
              <p:nvPr/>
            </p:nvSpPr>
            <p:spPr>
              <a:xfrm>
                <a:off x="5886003" y="4605755"/>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2D7538C0-0B69-C0C3-0157-CA15725999D8}"/>
                  </a:ext>
                </a:extLst>
              </p:cNvPr>
              <p:cNvSpPr/>
              <p:nvPr/>
            </p:nvSpPr>
            <p:spPr>
              <a:xfrm>
                <a:off x="6281684" y="466645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47CDF885-FCD9-8A0F-5D0E-53314933F58A}"/>
                  </a:ext>
                </a:extLst>
              </p:cNvPr>
              <p:cNvSpPr/>
              <p:nvPr/>
            </p:nvSpPr>
            <p:spPr>
              <a:xfrm>
                <a:off x="6677365" y="4729715"/>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8BD6967-9C0C-8BAE-9AB6-C2EACF7DB574}"/>
                  </a:ext>
                </a:extLst>
              </p:cNvPr>
              <p:cNvSpPr/>
              <p:nvPr/>
            </p:nvSpPr>
            <p:spPr>
              <a:xfrm>
                <a:off x="7073046" y="479800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Connector 94">
                <a:extLst>
                  <a:ext uri="{FF2B5EF4-FFF2-40B4-BE49-F238E27FC236}">
                    <a16:creationId xmlns:a16="http://schemas.microsoft.com/office/drawing/2014/main" id="{67F1730F-54F7-C713-0CF2-69AF76A92A79}"/>
                  </a:ext>
                </a:extLst>
              </p:cNvPr>
              <p:cNvCxnSpPr>
                <a:cxnSpLocks/>
                <a:stCxn id="70" idx="5"/>
                <a:endCxn id="84" idx="1"/>
              </p:cNvCxnSpPr>
              <p:nvPr/>
            </p:nvCxnSpPr>
            <p:spPr>
              <a:xfrm>
                <a:off x="5683139" y="4246564"/>
                <a:ext cx="235318" cy="391645"/>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4EFDA158-6A2D-50B4-19BE-34A9EE0E764C}"/>
                  </a:ext>
                </a:extLst>
              </p:cNvPr>
              <p:cNvCxnSpPr>
                <a:cxnSpLocks/>
                <a:stCxn id="83" idx="7"/>
                <a:endCxn id="71" idx="3"/>
              </p:cNvCxnSpPr>
              <p:nvPr/>
            </p:nvCxnSpPr>
            <p:spPr>
              <a:xfrm flipV="1">
                <a:off x="5679478" y="4309822"/>
                <a:ext cx="242640" cy="265129"/>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3C494B63-04A1-DE62-98B7-89E994338F84}"/>
                  </a:ext>
                </a:extLst>
              </p:cNvPr>
              <p:cNvCxnSpPr>
                <a:cxnSpLocks/>
                <a:stCxn id="71" idx="5"/>
                <a:endCxn id="85" idx="1"/>
              </p:cNvCxnSpPr>
              <p:nvPr/>
            </p:nvCxnSpPr>
            <p:spPr>
              <a:xfrm>
                <a:off x="6078820" y="4309822"/>
                <a:ext cx="235318" cy="389089"/>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36E96D50-7577-B627-0069-A69C8BA12F50}"/>
                  </a:ext>
                </a:extLst>
              </p:cNvPr>
              <p:cNvCxnSpPr>
                <a:cxnSpLocks/>
                <a:stCxn id="84" idx="7"/>
                <a:endCxn id="72" idx="3"/>
              </p:cNvCxnSpPr>
              <p:nvPr/>
            </p:nvCxnSpPr>
            <p:spPr>
              <a:xfrm flipV="1">
                <a:off x="6075159" y="4370524"/>
                <a:ext cx="242640" cy="267685"/>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B0F5C1CF-AE55-A44F-4368-B7B431911860}"/>
                  </a:ext>
                </a:extLst>
              </p:cNvPr>
              <p:cNvCxnSpPr>
                <a:cxnSpLocks/>
                <a:stCxn id="72" idx="5"/>
                <a:endCxn id="86" idx="1"/>
              </p:cNvCxnSpPr>
              <p:nvPr/>
            </p:nvCxnSpPr>
            <p:spPr>
              <a:xfrm>
                <a:off x="6474501" y="4370524"/>
                <a:ext cx="235318" cy="391645"/>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0D6B4B05-DEAB-36C9-921D-8E97B9877C0D}"/>
                  </a:ext>
                </a:extLst>
              </p:cNvPr>
              <p:cNvCxnSpPr>
                <a:cxnSpLocks/>
                <a:stCxn id="85" idx="7"/>
                <a:endCxn id="73" idx="3"/>
              </p:cNvCxnSpPr>
              <p:nvPr/>
            </p:nvCxnSpPr>
            <p:spPr>
              <a:xfrm flipV="1">
                <a:off x="6470840" y="4433782"/>
                <a:ext cx="242640" cy="265129"/>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E6EF75F6-E7B9-556F-27E6-10A7F94AC3FA}"/>
                  </a:ext>
                </a:extLst>
              </p:cNvPr>
              <p:cNvCxnSpPr>
                <a:cxnSpLocks/>
                <a:stCxn id="73" idx="5"/>
                <a:endCxn id="87" idx="1"/>
              </p:cNvCxnSpPr>
              <p:nvPr/>
            </p:nvCxnSpPr>
            <p:spPr>
              <a:xfrm>
                <a:off x="6870182" y="4433782"/>
                <a:ext cx="235318" cy="396679"/>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0624EE1F-1A6E-3D91-A2AE-2C090084166A}"/>
                  </a:ext>
                </a:extLst>
              </p:cNvPr>
              <p:cNvCxnSpPr>
                <a:cxnSpLocks/>
                <a:stCxn id="86" idx="7"/>
                <a:endCxn id="74" idx="3"/>
              </p:cNvCxnSpPr>
              <p:nvPr/>
            </p:nvCxnSpPr>
            <p:spPr>
              <a:xfrm flipV="1">
                <a:off x="6866521" y="4502074"/>
                <a:ext cx="242640" cy="260095"/>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grpSp>
        <p:sp>
          <p:nvSpPr>
            <p:cNvPr id="13" name="Rectangle 12">
              <a:extLst>
                <a:ext uri="{FF2B5EF4-FFF2-40B4-BE49-F238E27FC236}">
                  <a16:creationId xmlns:a16="http://schemas.microsoft.com/office/drawing/2014/main" id="{B8E5413B-ECAE-559D-BE97-B45BB4350EF1}"/>
                </a:ext>
              </a:extLst>
            </p:cNvPr>
            <p:cNvSpPr/>
            <p:nvPr/>
          </p:nvSpPr>
          <p:spPr>
            <a:xfrm>
              <a:off x="7794045" y="3594549"/>
              <a:ext cx="2393930" cy="2404013"/>
            </a:xfrm>
            <a:prstGeom prst="rect">
              <a:avLst/>
            </a:prstGeom>
            <a:solidFill>
              <a:schemeClr val="bg1">
                <a:alpha val="0"/>
              </a:schemeClr>
            </a:solidFill>
            <a:scene3d>
              <a:camera prst="isometricOffAxis2Left"/>
              <a:lightRig rig="threePt" dir="t"/>
            </a:scene3d>
            <a:sp3d extrusionH="2540000" contourW="12700" prstMaterial="translucentPowder">
              <a:contourClr>
                <a:schemeClr val="bg1">
                  <a:lumMod val="65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4B5BB97E-D9AC-8526-E62A-C4A242AA76CE}"/>
                </a:ext>
              </a:extLst>
            </p:cNvPr>
            <p:cNvGrpSpPr/>
            <p:nvPr/>
          </p:nvGrpSpPr>
          <p:grpSpPr>
            <a:xfrm>
              <a:off x="8075459" y="3919805"/>
              <a:ext cx="1815514" cy="1930578"/>
              <a:chOff x="5483473" y="3089039"/>
              <a:chExt cx="1815514" cy="1930578"/>
            </a:xfrm>
            <a:solidFill>
              <a:srgbClr val="DCC6EC"/>
            </a:solidFill>
          </p:grpSpPr>
          <p:sp>
            <p:nvSpPr>
              <p:cNvPr id="15" name="Oval 14">
                <a:extLst>
                  <a:ext uri="{FF2B5EF4-FFF2-40B4-BE49-F238E27FC236}">
                    <a16:creationId xmlns:a16="http://schemas.microsoft.com/office/drawing/2014/main" id="{05EEAED4-E5E9-8C03-B614-7B8FCE9C28DF}"/>
                  </a:ext>
                </a:extLst>
              </p:cNvPr>
              <p:cNvSpPr/>
              <p:nvPr/>
            </p:nvSpPr>
            <p:spPr>
              <a:xfrm>
                <a:off x="5494653" y="3089039"/>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B610ADE-BCEE-F2B4-40C9-27976145C701}"/>
                  </a:ext>
                </a:extLst>
              </p:cNvPr>
              <p:cNvSpPr/>
              <p:nvPr/>
            </p:nvSpPr>
            <p:spPr>
              <a:xfrm>
                <a:off x="5890334" y="315229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45A4169-F4F5-EA16-965A-79B3EDF95D23}"/>
                  </a:ext>
                </a:extLst>
              </p:cNvPr>
              <p:cNvSpPr/>
              <p:nvPr/>
            </p:nvSpPr>
            <p:spPr>
              <a:xfrm>
                <a:off x="6286015" y="3212999"/>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8B5C5DF-1F1F-AF9C-7730-90857AD43503}"/>
                  </a:ext>
                </a:extLst>
              </p:cNvPr>
              <p:cNvSpPr/>
              <p:nvPr/>
            </p:nvSpPr>
            <p:spPr>
              <a:xfrm>
                <a:off x="6681696" y="327625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028CD3C-C969-C13C-0743-3AB10B0B6A04}"/>
                  </a:ext>
                </a:extLst>
              </p:cNvPr>
              <p:cNvSpPr/>
              <p:nvPr/>
            </p:nvSpPr>
            <p:spPr>
              <a:xfrm>
                <a:off x="7077377" y="3344549"/>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6900917-1030-C034-EE6C-810D140B66E8}"/>
                  </a:ext>
                </a:extLst>
              </p:cNvPr>
              <p:cNvSpPr/>
              <p:nvPr/>
            </p:nvSpPr>
            <p:spPr>
              <a:xfrm>
                <a:off x="5483473" y="3569140"/>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54C82D9-B64C-0F98-77A2-F8D00627B482}"/>
                  </a:ext>
                </a:extLst>
              </p:cNvPr>
              <p:cNvSpPr/>
              <p:nvPr/>
            </p:nvSpPr>
            <p:spPr>
              <a:xfrm>
                <a:off x="5879154" y="3632398"/>
                <a:ext cx="221610" cy="221610"/>
              </a:xfrm>
              <a:prstGeom prst="ellipse">
                <a:avLst/>
              </a:prstGeom>
              <a:solidFill>
                <a:srgbClr val="FFC000"/>
              </a:solid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EECB8769-99DB-4101-E3CB-A4B9812331B7}"/>
                  </a:ext>
                </a:extLst>
              </p:cNvPr>
              <p:cNvSpPr/>
              <p:nvPr/>
            </p:nvSpPr>
            <p:spPr>
              <a:xfrm>
                <a:off x="6274835" y="3693100"/>
                <a:ext cx="221610" cy="221610"/>
              </a:xfrm>
              <a:prstGeom prst="ellipse">
                <a:avLst/>
              </a:prstGeom>
              <a:solidFill>
                <a:srgbClr val="FF0000"/>
              </a:solid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69F069A-537F-0CDC-5DF7-8ABA841E13F0}"/>
                  </a:ext>
                </a:extLst>
              </p:cNvPr>
              <p:cNvSpPr/>
              <p:nvPr/>
            </p:nvSpPr>
            <p:spPr>
              <a:xfrm>
                <a:off x="6670516" y="375635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1CEA24C-6D47-0383-806F-353622848249}"/>
                  </a:ext>
                </a:extLst>
              </p:cNvPr>
              <p:cNvSpPr/>
              <p:nvPr/>
            </p:nvSpPr>
            <p:spPr>
              <a:xfrm>
                <a:off x="7066197" y="3824650"/>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D4293273-0F5E-0729-9F72-D47AB9FE7D9B}"/>
                  </a:ext>
                </a:extLst>
              </p:cNvPr>
              <p:cNvCxnSpPr>
                <a:cxnSpLocks/>
                <a:stCxn id="8" idx="5"/>
                <a:endCxn id="14" idx="1"/>
              </p:cNvCxnSpPr>
              <p:nvPr/>
            </p:nvCxnSpPr>
            <p:spPr>
              <a:xfrm>
                <a:off x="5683809" y="3278195"/>
                <a:ext cx="227799" cy="386657"/>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05B91B1B-5C86-0B32-5B15-30FAE26A7DDD}"/>
                  </a:ext>
                </a:extLst>
              </p:cNvPr>
              <p:cNvCxnSpPr>
                <a:cxnSpLocks/>
                <a:stCxn id="13" idx="7"/>
                <a:endCxn id="9" idx="3"/>
              </p:cNvCxnSpPr>
              <p:nvPr/>
            </p:nvCxnSpPr>
            <p:spPr>
              <a:xfrm flipV="1">
                <a:off x="5672629" y="3341453"/>
                <a:ext cx="250159" cy="260141"/>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8B27FA4-8947-1B6A-03AF-999AC74EA1BF}"/>
                  </a:ext>
                </a:extLst>
              </p:cNvPr>
              <p:cNvCxnSpPr>
                <a:cxnSpLocks/>
                <a:stCxn id="9" idx="5"/>
                <a:endCxn id="15" idx="1"/>
              </p:cNvCxnSpPr>
              <p:nvPr/>
            </p:nvCxnSpPr>
            <p:spPr>
              <a:xfrm>
                <a:off x="6079490" y="3341453"/>
                <a:ext cx="227799" cy="384101"/>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F92E2C2F-49AF-FB5F-AF59-373D783C57A4}"/>
                  </a:ext>
                </a:extLst>
              </p:cNvPr>
              <p:cNvCxnSpPr>
                <a:cxnSpLocks/>
                <a:stCxn id="14" idx="7"/>
                <a:endCxn id="10" idx="3"/>
              </p:cNvCxnSpPr>
              <p:nvPr/>
            </p:nvCxnSpPr>
            <p:spPr>
              <a:xfrm flipV="1">
                <a:off x="6068310" y="3402155"/>
                <a:ext cx="250159" cy="262697"/>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44C3CC92-5234-EFD6-44E0-EE10DAFD41A2}"/>
                  </a:ext>
                </a:extLst>
              </p:cNvPr>
              <p:cNvCxnSpPr>
                <a:cxnSpLocks/>
                <a:stCxn id="10" idx="5"/>
                <a:endCxn id="16" idx="1"/>
              </p:cNvCxnSpPr>
              <p:nvPr/>
            </p:nvCxnSpPr>
            <p:spPr>
              <a:xfrm>
                <a:off x="6475171" y="3402155"/>
                <a:ext cx="227799" cy="386657"/>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7EE6F8C-EAB5-BF66-DADE-45959E240EFF}"/>
                  </a:ext>
                </a:extLst>
              </p:cNvPr>
              <p:cNvCxnSpPr>
                <a:cxnSpLocks/>
                <a:stCxn id="15" idx="7"/>
                <a:endCxn id="11" idx="3"/>
              </p:cNvCxnSpPr>
              <p:nvPr/>
            </p:nvCxnSpPr>
            <p:spPr>
              <a:xfrm flipV="1">
                <a:off x="6463991" y="3465413"/>
                <a:ext cx="250159" cy="260141"/>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384AC461-A219-6735-14CF-AA55FADC41EC}"/>
                  </a:ext>
                </a:extLst>
              </p:cNvPr>
              <p:cNvCxnSpPr>
                <a:cxnSpLocks/>
                <a:stCxn id="11" idx="5"/>
                <a:endCxn id="17" idx="1"/>
              </p:cNvCxnSpPr>
              <p:nvPr/>
            </p:nvCxnSpPr>
            <p:spPr>
              <a:xfrm>
                <a:off x="6870852" y="3465413"/>
                <a:ext cx="227799" cy="391691"/>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0966C4A4-6E69-CFE2-E17A-BBC70DB7E2BF}"/>
                  </a:ext>
                </a:extLst>
              </p:cNvPr>
              <p:cNvCxnSpPr>
                <a:cxnSpLocks/>
                <a:stCxn id="16" idx="7"/>
                <a:endCxn id="12" idx="3"/>
              </p:cNvCxnSpPr>
              <p:nvPr/>
            </p:nvCxnSpPr>
            <p:spPr>
              <a:xfrm flipV="1">
                <a:off x="6859672" y="3533705"/>
                <a:ext cx="250159" cy="255107"/>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sp>
            <p:nvSpPr>
              <p:cNvPr id="33" name="Oval 32">
                <a:extLst>
                  <a:ext uri="{FF2B5EF4-FFF2-40B4-BE49-F238E27FC236}">
                    <a16:creationId xmlns:a16="http://schemas.microsoft.com/office/drawing/2014/main" id="{890C8662-F31D-93CF-7A28-8C721E2AD3F6}"/>
                  </a:ext>
                </a:extLst>
              </p:cNvPr>
              <p:cNvSpPr/>
              <p:nvPr/>
            </p:nvSpPr>
            <p:spPr>
              <a:xfrm>
                <a:off x="5493983" y="405740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52D74FD-9E2D-4B68-5C1A-C7817B851368}"/>
                  </a:ext>
                </a:extLst>
              </p:cNvPr>
              <p:cNvSpPr/>
              <p:nvPr/>
            </p:nvSpPr>
            <p:spPr>
              <a:xfrm>
                <a:off x="5889664" y="4120666"/>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5636467-5346-67F1-59E4-D1955D5ACEB6}"/>
                  </a:ext>
                </a:extLst>
              </p:cNvPr>
              <p:cNvSpPr/>
              <p:nvPr/>
            </p:nvSpPr>
            <p:spPr>
              <a:xfrm>
                <a:off x="6285345" y="418136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991642FD-07C5-96A0-6F9F-48AFDC83499D}"/>
                  </a:ext>
                </a:extLst>
              </p:cNvPr>
              <p:cNvSpPr/>
              <p:nvPr/>
            </p:nvSpPr>
            <p:spPr>
              <a:xfrm>
                <a:off x="6681026" y="4244626"/>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9B4AE08-E64D-96C8-98C6-31EA4457DBCE}"/>
                  </a:ext>
                </a:extLst>
              </p:cNvPr>
              <p:cNvSpPr/>
              <p:nvPr/>
            </p:nvSpPr>
            <p:spPr>
              <a:xfrm>
                <a:off x="7076707" y="431291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B7EC27CB-53E0-2768-BFEE-0ABBA9219CC6}"/>
                  </a:ext>
                </a:extLst>
              </p:cNvPr>
              <p:cNvCxnSpPr>
                <a:cxnSpLocks/>
                <a:stCxn id="13" idx="5"/>
                <a:endCxn id="27" idx="1"/>
              </p:cNvCxnSpPr>
              <p:nvPr/>
            </p:nvCxnSpPr>
            <p:spPr>
              <a:xfrm>
                <a:off x="5672629" y="3758296"/>
                <a:ext cx="249489" cy="394824"/>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1046C886-805A-1025-6AB9-9FDB85761B3A}"/>
                  </a:ext>
                </a:extLst>
              </p:cNvPr>
              <p:cNvCxnSpPr>
                <a:cxnSpLocks/>
                <a:stCxn id="26" idx="7"/>
                <a:endCxn id="14" idx="3"/>
              </p:cNvCxnSpPr>
              <p:nvPr/>
            </p:nvCxnSpPr>
            <p:spPr>
              <a:xfrm flipV="1">
                <a:off x="5683139" y="3821554"/>
                <a:ext cx="228469" cy="268308"/>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FF3C372E-AC49-596B-54D0-82FB66A0D087}"/>
                  </a:ext>
                </a:extLst>
              </p:cNvPr>
              <p:cNvCxnSpPr>
                <a:cxnSpLocks/>
                <a:stCxn id="14" idx="5"/>
                <a:endCxn id="28" idx="1"/>
              </p:cNvCxnSpPr>
              <p:nvPr/>
            </p:nvCxnSpPr>
            <p:spPr>
              <a:xfrm>
                <a:off x="6068310" y="3821554"/>
                <a:ext cx="249489" cy="392268"/>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ADDFEA6C-555C-8C5F-C433-9A1654CAF647}"/>
                  </a:ext>
                </a:extLst>
              </p:cNvPr>
              <p:cNvCxnSpPr>
                <a:cxnSpLocks/>
                <a:stCxn id="27" idx="7"/>
                <a:endCxn id="15" idx="3"/>
              </p:cNvCxnSpPr>
              <p:nvPr/>
            </p:nvCxnSpPr>
            <p:spPr>
              <a:xfrm flipV="1">
                <a:off x="6078820" y="3882256"/>
                <a:ext cx="228469" cy="270864"/>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9A2B1E13-51E2-10EB-B79D-1D97E31C7361}"/>
                  </a:ext>
                </a:extLst>
              </p:cNvPr>
              <p:cNvCxnSpPr>
                <a:cxnSpLocks/>
                <a:stCxn id="15" idx="5"/>
                <a:endCxn id="29" idx="1"/>
              </p:cNvCxnSpPr>
              <p:nvPr/>
            </p:nvCxnSpPr>
            <p:spPr>
              <a:xfrm>
                <a:off x="6463991" y="3882256"/>
                <a:ext cx="249489" cy="394824"/>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418BF4E7-7667-4563-12F8-E47CE33EF3FC}"/>
                  </a:ext>
                </a:extLst>
              </p:cNvPr>
              <p:cNvCxnSpPr>
                <a:cxnSpLocks/>
                <a:stCxn id="28" idx="7"/>
                <a:endCxn id="16" idx="3"/>
              </p:cNvCxnSpPr>
              <p:nvPr/>
            </p:nvCxnSpPr>
            <p:spPr>
              <a:xfrm flipV="1">
                <a:off x="6474501" y="3945514"/>
                <a:ext cx="228469" cy="268308"/>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59DE2E6B-8F56-1B4B-CEEA-8095D6B07140}"/>
                  </a:ext>
                </a:extLst>
              </p:cNvPr>
              <p:cNvCxnSpPr>
                <a:cxnSpLocks/>
                <a:stCxn id="16" idx="5"/>
                <a:endCxn id="30" idx="1"/>
              </p:cNvCxnSpPr>
              <p:nvPr/>
            </p:nvCxnSpPr>
            <p:spPr>
              <a:xfrm>
                <a:off x="6859672" y="3945514"/>
                <a:ext cx="249489" cy="399858"/>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5BC64ECB-8CD3-6820-2585-754CB3693C84}"/>
                  </a:ext>
                </a:extLst>
              </p:cNvPr>
              <p:cNvCxnSpPr>
                <a:cxnSpLocks/>
                <a:stCxn id="29" idx="7"/>
                <a:endCxn id="17" idx="3"/>
              </p:cNvCxnSpPr>
              <p:nvPr/>
            </p:nvCxnSpPr>
            <p:spPr>
              <a:xfrm flipV="1">
                <a:off x="6870182" y="4013806"/>
                <a:ext cx="228469" cy="263274"/>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sp>
            <p:nvSpPr>
              <p:cNvPr id="46" name="Oval 45">
                <a:extLst>
                  <a:ext uri="{FF2B5EF4-FFF2-40B4-BE49-F238E27FC236}">
                    <a16:creationId xmlns:a16="http://schemas.microsoft.com/office/drawing/2014/main" id="{EA8D13F9-916B-148D-A123-06A013265F87}"/>
                  </a:ext>
                </a:extLst>
              </p:cNvPr>
              <p:cNvSpPr/>
              <p:nvPr/>
            </p:nvSpPr>
            <p:spPr>
              <a:xfrm>
                <a:off x="5490322" y="454249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2AE7972D-CBB0-2971-49FF-057EB1328F0B}"/>
                  </a:ext>
                </a:extLst>
              </p:cNvPr>
              <p:cNvSpPr/>
              <p:nvPr/>
            </p:nvSpPr>
            <p:spPr>
              <a:xfrm>
                <a:off x="5886003" y="4605755"/>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947E48F5-CF85-0B6A-18A3-DA4EEA89CC14}"/>
                  </a:ext>
                </a:extLst>
              </p:cNvPr>
              <p:cNvSpPr/>
              <p:nvPr/>
            </p:nvSpPr>
            <p:spPr>
              <a:xfrm>
                <a:off x="6281684" y="466645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8A67470-5E27-4DF5-431A-2CF028A2038A}"/>
                  </a:ext>
                </a:extLst>
              </p:cNvPr>
              <p:cNvSpPr/>
              <p:nvPr/>
            </p:nvSpPr>
            <p:spPr>
              <a:xfrm>
                <a:off x="6677365" y="4729715"/>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B7EDF2ED-7C65-1338-4AE3-8FB5C45AE5A2}"/>
                  </a:ext>
                </a:extLst>
              </p:cNvPr>
              <p:cNvSpPr/>
              <p:nvPr/>
            </p:nvSpPr>
            <p:spPr>
              <a:xfrm>
                <a:off x="7073046" y="479800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5E8894DC-E977-A36F-4338-DFDB7EEFC9AD}"/>
                  </a:ext>
                </a:extLst>
              </p:cNvPr>
              <p:cNvCxnSpPr>
                <a:cxnSpLocks/>
                <a:stCxn id="39" idx="7"/>
                <a:endCxn id="27" idx="3"/>
              </p:cNvCxnSpPr>
              <p:nvPr/>
            </p:nvCxnSpPr>
            <p:spPr>
              <a:xfrm flipV="1">
                <a:off x="5679478" y="4309822"/>
                <a:ext cx="242640" cy="265129"/>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4E089D99-D9D4-D5F9-A8A5-0A113E8AB468}"/>
                  </a:ext>
                </a:extLst>
              </p:cNvPr>
              <p:cNvCxnSpPr>
                <a:cxnSpLocks/>
                <a:stCxn id="27" idx="5"/>
                <a:endCxn id="41" idx="1"/>
              </p:cNvCxnSpPr>
              <p:nvPr/>
            </p:nvCxnSpPr>
            <p:spPr>
              <a:xfrm>
                <a:off x="6078820" y="4309822"/>
                <a:ext cx="235318" cy="389089"/>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6BA9AB35-0987-FA22-36F5-DDCB7331CB81}"/>
                  </a:ext>
                </a:extLst>
              </p:cNvPr>
              <p:cNvCxnSpPr>
                <a:cxnSpLocks/>
                <a:stCxn id="40" idx="7"/>
                <a:endCxn id="28" idx="3"/>
              </p:cNvCxnSpPr>
              <p:nvPr/>
            </p:nvCxnSpPr>
            <p:spPr>
              <a:xfrm flipV="1">
                <a:off x="6075159" y="4370524"/>
                <a:ext cx="242640" cy="267685"/>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4DC63829-855A-3BC2-D08F-CBEB0D77E1B2}"/>
                  </a:ext>
                </a:extLst>
              </p:cNvPr>
              <p:cNvCxnSpPr>
                <a:cxnSpLocks/>
                <a:stCxn id="28" idx="5"/>
                <a:endCxn id="42" idx="1"/>
              </p:cNvCxnSpPr>
              <p:nvPr/>
            </p:nvCxnSpPr>
            <p:spPr>
              <a:xfrm>
                <a:off x="6474501" y="4370524"/>
                <a:ext cx="235318" cy="391645"/>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21C9EBD3-CCEC-9C0F-5EDB-04625DAF2766}"/>
                  </a:ext>
                </a:extLst>
              </p:cNvPr>
              <p:cNvCxnSpPr>
                <a:cxnSpLocks/>
                <a:stCxn id="41" idx="7"/>
                <a:endCxn id="29" idx="3"/>
              </p:cNvCxnSpPr>
              <p:nvPr/>
            </p:nvCxnSpPr>
            <p:spPr>
              <a:xfrm flipV="1">
                <a:off x="6470840" y="4433782"/>
                <a:ext cx="242640" cy="265129"/>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6C781AA-5835-D05E-34FE-A4F754951B4B}"/>
                  </a:ext>
                </a:extLst>
              </p:cNvPr>
              <p:cNvCxnSpPr>
                <a:cxnSpLocks/>
                <a:stCxn id="29" idx="5"/>
                <a:endCxn id="43" idx="1"/>
              </p:cNvCxnSpPr>
              <p:nvPr/>
            </p:nvCxnSpPr>
            <p:spPr>
              <a:xfrm>
                <a:off x="6870182" y="4433782"/>
                <a:ext cx="235318" cy="396679"/>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BB12DBA6-FB43-A2D1-FB0E-B1EF96AC57EE}"/>
                  </a:ext>
                </a:extLst>
              </p:cNvPr>
              <p:cNvCxnSpPr>
                <a:cxnSpLocks/>
                <a:stCxn id="42" idx="7"/>
                <a:endCxn id="30" idx="3"/>
              </p:cNvCxnSpPr>
              <p:nvPr/>
            </p:nvCxnSpPr>
            <p:spPr>
              <a:xfrm flipV="1">
                <a:off x="6866521" y="4502074"/>
                <a:ext cx="242640" cy="260095"/>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9A6FB899-7006-F7B7-2676-496628D2ADEC}"/>
                  </a:ext>
                </a:extLst>
              </p:cNvPr>
              <p:cNvCxnSpPr>
                <a:cxnSpLocks/>
                <a:stCxn id="26" idx="5"/>
                <a:endCxn id="40" idx="1"/>
              </p:cNvCxnSpPr>
              <p:nvPr/>
            </p:nvCxnSpPr>
            <p:spPr>
              <a:xfrm>
                <a:off x="5683139" y="4246564"/>
                <a:ext cx="235318" cy="391645"/>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grpSp>
      </p:grpSp>
      <p:sp>
        <p:nvSpPr>
          <p:cNvPr id="2" name="TextBox 1">
            <a:extLst>
              <a:ext uri="{FF2B5EF4-FFF2-40B4-BE49-F238E27FC236}">
                <a16:creationId xmlns:a16="http://schemas.microsoft.com/office/drawing/2014/main" id="{E8DFE91E-6658-566E-C1A1-F9F49721CEC6}"/>
              </a:ext>
            </a:extLst>
          </p:cNvPr>
          <p:cNvSpPr txBox="1"/>
          <p:nvPr/>
        </p:nvSpPr>
        <p:spPr>
          <a:xfrm>
            <a:off x="308532" y="4107992"/>
            <a:ext cx="2108269" cy="1200329"/>
          </a:xfrm>
          <a:prstGeom prst="rect">
            <a:avLst/>
          </a:prstGeom>
          <a:noFill/>
        </p:spPr>
        <p:txBody>
          <a:bodyPr wrap="none" lIns="91440" tIns="45720" rIns="91440" bIns="45720" rtlCol="0" anchor="t">
            <a:spAutoFit/>
          </a:bodyPr>
          <a:lstStyle/>
          <a:p>
            <a:pPr algn="ctr"/>
            <a:r>
              <a:rPr lang="en-US">
                <a:latin typeface="Arial"/>
                <a:cs typeface="Arial"/>
              </a:rPr>
              <a:t>NDIF User</a:t>
            </a:r>
            <a:br>
              <a:rPr lang="en-US">
                <a:latin typeface="Arial"/>
              </a:rPr>
            </a:br>
            <a:br>
              <a:rPr lang="en-US">
                <a:latin typeface="Arial"/>
              </a:rPr>
            </a:br>
            <a:r>
              <a:rPr lang="en-US">
                <a:latin typeface="Arial"/>
                <a:cs typeface="Arial"/>
              </a:rPr>
              <a:t>Research Scientist</a:t>
            </a:r>
            <a:br>
              <a:rPr lang="en-US">
                <a:latin typeface="Arial"/>
              </a:rPr>
            </a:br>
            <a:r>
              <a:rPr lang="en-US">
                <a:latin typeface="Arial"/>
                <a:cs typeface="Arial"/>
              </a:rPr>
              <a:t>asking: “Why?”</a:t>
            </a:r>
          </a:p>
        </p:txBody>
      </p:sp>
      <p:pic>
        <p:nvPicPr>
          <p:cNvPr id="5124" name="Picture 4">
            <a:extLst>
              <a:ext uri="{FF2B5EF4-FFF2-40B4-BE49-F238E27FC236}">
                <a16:creationId xmlns:a16="http://schemas.microsoft.com/office/drawing/2014/main" id="{6DE9B56E-4244-9326-3F68-4BE1507D317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0215" r="23215"/>
          <a:stretch/>
        </p:blipFill>
        <p:spPr bwMode="auto">
          <a:xfrm>
            <a:off x="308532" y="1961550"/>
            <a:ext cx="1992495" cy="20703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5BBC88F-187D-E170-5AC4-CCD50C0E59D3}"/>
              </a:ext>
            </a:extLst>
          </p:cNvPr>
          <p:cNvPicPr>
            <a:picLocks noChangeAspect="1"/>
          </p:cNvPicPr>
          <p:nvPr/>
        </p:nvPicPr>
        <p:blipFill rotWithShape="1">
          <a:blip r:embed="rId5"/>
          <a:srcRect l="17865" r="17689"/>
          <a:stretch/>
        </p:blipFill>
        <p:spPr>
          <a:xfrm>
            <a:off x="9837522" y="16882"/>
            <a:ext cx="2354477" cy="1461363"/>
          </a:xfrm>
          <a:prstGeom prst="rect">
            <a:avLst/>
          </a:prstGeom>
        </p:spPr>
      </p:pic>
      <p:sp>
        <p:nvSpPr>
          <p:cNvPr id="8" name="TextBox 7">
            <a:extLst>
              <a:ext uri="{FF2B5EF4-FFF2-40B4-BE49-F238E27FC236}">
                <a16:creationId xmlns:a16="http://schemas.microsoft.com/office/drawing/2014/main" id="{6EE64348-735C-0B72-3391-B9BFC370D761}"/>
              </a:ext>
            </a:extLst>
          </p:cNvPr>
          <p:cNvSpPr txBox="1"/>
          <p:nvPr/>
        </p:nvSpPr>
        <p:spPr>
          <a:xfrm>
            <a:off x="7285408" y="4639141"/>
            <a:ext cx="4748749" cy="2123658"/>
          </a:xfrm>
          <a:prstGeom prst="rect">
            <a:avLst/>
          </a:prstGeom>
          <a:noFill/>
        </p:spPr>
        <p:txBody>
          <a:bodyPr wrap="square" rtlCol="0">
            <a:spAutoFit/>
          </a:bodyPr>
          <a:lstStyle/>
          <a:p>
            <a:r>
              <a:rPr lang="en-US" sz="2200">
                <a:latin typeface="Arial" panose="020B0604020202020204" pitchFamily="34" charset="0"/>
                <a:cs typeface="Arial" panose="020B0604020202020204" pitchFamily="34" charset="0"/>
                <a:hlinkClick r:id="rId6"/>
              </a:rPr>
              <a:t>SAFE Innovation Framework, 6/21/2023</a:t>
            </a:r>
            <a:r>
              <a:rPr lang="en-US" sz="2200">
                <a:latin typeface="Arial" panose="020B0604020202020204" pitchFamily="34" charset="0"/>
                <a:cs typeface="Arial" panose="020B0604020202020204" pitchFamily="34" charset="0"/>
              </a:rPr>
              <a:t>: “We will need the ingenuity of the experts and companies to come up with a fair solution that Congress can use to </a:t>
            </a:r>
            <a:r>
              <a:rPr lang="en-US" sz="2200" b="1">
                <a:latin typeface="Arial" panose="020B0604020202020204" pitchFamily="34" charset="0"/>
                <a:cs typeface="Arial" panose="020B0604020202020204" pitchFamily="34" charset="0"/>
              </a:rPr>
              <a:t>break open AI’s black box</a:t>
            </a:r>
            <a:r>
              <a:rPr lang="en-US" sz="220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05361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Google Shape;148;p7"/>
          <p:cNvSpPr txBox="1">
            <a:spLocks noGrp="1"/>
          </p:cNvSpPr>
          <p:nvPr>
            <p:ph type="title"/>
          </p:nvPr>
        </p:nvSpPr>
        <p:spPr>
          <a:xfrm>
            <a:off x="2789440" y="232375"/>
            <a:ext cx="9318986" cy="1488121"/>
          </a:xfrm>
          <a:prstGeom prst="rect">
            <a:avLst/>
          </a:prstGeom>
        </p:spPr>
        <p:txBody>
          <a:bodyPr>
            <a:normAutofit/>
          </a:bodyPr>
          <a:lstStyle>
            <a:lvl1pPr algn="ctr" defTabSz="832104">
              <a:defRPr sz="4004"/>
            </a:lvl1pPr>
          </a:lstStyle>
          <a:p>
            <a:r>
              <a:rPr lang="en-US" sz="3600" b="1">
                <a:latin typeface="Arial" panose="020B0604020202020204" pitchFamily="34" charset="0"/>
                <a:cs typeface="Arial" panose="020B0604020202020204" pitchFamily="34" charset="0"/>
              </a:rPr>
              <a:t>Unique Capabilities: NDIF Seamlessly &amp; Efficiently Utilizes Shared Hardware</a:t>
            </a:r>
            <a:endParaRPr sz="3600" b="1">
              <a:latin typeface="Arial" panose="020B0604020202020204" pitchFamily="34" charset="0"/>
              <a:cs typeface="Arial" panose="020B0604020202020204" pitchFamily="34" charset="0"/>
            </a:endParaRPr>
          </a:p>
        </p:txBody>
      </p:sp>
      <p:sp>
        <p:nvSpPr>
          <p:cNvPr id="116" name="with NDIF(&quot;llama-65b&quot;, [&quot;What color is a watermelon inside?&quot;], options) as ctx:…"/>
          <p:cNvSpPr txBox="1"/>
          <p:nvPr/>
        </p:nvSpPr>
        <p:spPr>
          <a:xfrm>
            <a:off x="942972" y="3759152"/>
            <a:ext cx="7965053" cy="923330"/>
          </a:xfrm>
          <a:prstGeom prst="rect">
            <a:avLst/>
          </a:prstGeom>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40" tIns="91440" rIns="91440" bIns="91440" anchor="t">
            <a:spAutoFit/>
          </a:bodyPr>
          <a:lstStyle/>
          <a:p>
            <a:pPr defTabSz="457200">
              <a:defRPr>
                <a:solidFill>
                  <a:srgbClr val="A31515"/>
                </a:solidFill>
                <a:latin typeface="Menlo Regular"/>
                <a:ea typeface="Menlo Regular"/>
                <a:cs typeface="Menlo Regular"/>
                <a:sym typeface="Menlo Regular"/>
              </a:defRPr>
            </a:pPr>
            <a:r>
              <a:rPr sz="1600">
                <a:solidFill>
                  <a:srgbClr val="AF00DB"/>
                </a:solidFill>
                <a:latin typeface="Courier New" panose="02070309020205020404" pitchFamily="49" charset="0"/>
                <a:cs typeface="Courier New" panose="02070309020205020404" pitchFamily="49" charset="0"/>
              </a:rPr>
              <a:t>with</a:t>
            </a:r>
            <a:r>
              <a:rPr sz="1600">
                <a:solidFill>
                  <a:srgbClr val="000000"/>
                </a:solidFill>
                <a:latin typeface="Courier New" panose="02070309020205020404" pitchFamily="49" charset="0"/>
                <a:cs typeface="Courier New" panose="02070309020205020404" pitchFamily="49" charset="0"/>
              </a:rPr>
              <a:t> </a:t>
            </a:r>
            <a:r>
              <a:rPr sz="1600">
                <a:solidFill>
                  <a:srgbClr val="795E26"/>
                </a:solidFill>
                <a:latin typeface="Courier New" panose="02070309020205020404" pitchFamily="49" charset="0"/>
                <a:cs typeface="Courier New" panose="02070309020205020404" pitchFamily="49" charset="0"/>
              </a:rPr>
              <a:t>NDIF</a:t>
            </a:r>
            <a:r>
              <a:rPr sz="1600">
                <a:solidFill>
                  <a:srgbClr val="000000"/>
                </a:solidFill>
                <a:latin typeface="Courier New" panose="02070309020205020404" pitchFamily="49" charset="0"/>
                <a:cs typeface="Courier New" panose="02070309020205020404" pitchFamily="49" charset="0"/>
              </a:rPr>
              <a:t>(</a:t>
            </a:r>
            <a:r>
              <a:rPr sz="1600">
                <a:latin typeface="Courier New" panose="02070309020205020404" pitchFamily="49" charset="0"/>
                <a:cs typeface="Courier New" panose="02070309020205020404" pitchFamily="49" charset="0"/>
              </a:rPr>
              <a:t>"llama-65b"</a:t>
            </a:r>
            <a:r>
              <a:rPr sz="1600">
                <a:solidFill>
                  <a:srgbClr val="000000"/>
                </a:solidFill>
                <a:latin typeface="Courier New" panose="02070309020205020404" pitchFamily="49" charset="0"/>
                <a:cs typeface="Courier New" panose="02070309020205020404" pitchFamily="49" charset="0"/>
              </a:rPr>
              <a:t>, [</a:t>
            </a:r>
            <a:r>
              <a:rPr sz="1600">
                <a:latin typeface="Courier New" panose="02070309020205020404" pitchFamily="49" charset="0"/>
                <a:cs typeface="Courier New" panose="02070309020205020404" pitchFamily="49" charset="0"/>
              </a:rPr>
              <a:t>"</a:t>
            </a:r>
            <a:r>
              <a:rPr lang="en-US" sz="1600">
                <a:latin typeface="Courier New" panose="02070309020205020404" pitchFamily="49" charset="0"/>
                <a:cs typeface="Courier New" panose="02070309020205020404" pitchFamily="49" charset="0"/>
              </a:rPr>
              <a:t>Prescribe codeine</a:t>
            </a:r>
            <a:r>
              <a:rPr sz="1600">
                <a:latin typeface="Courier New" panose="02070309020205020404" pitchFamily="49" charset="0"/>
                <a:cs typeface="Courier New" panose="02070309020205020404" pitchFamily="49" charset="0"/>
              </a:rPr>
              <a:t>?"</a:t>
            </a:r>
            <a:r>
              <a:rPr sz="1600">
                <a:solidFill>
                  <a:srgbClr val="000000"/>
                </a:solidFill>
                <a:latin typeface="Courier New" panose="02070309020205020404" pitchFamily="49" charset="0"/>
                <a:cs typeface="Courier New" panose="02070309020205020404" pitchFamily="49" charset="0"/>
              </a:rPr>
              <a:t>], </a:t>
            </a:r>
            <a:r>
              <a:rPr sz="1600">
                <a:solidFill>
                  <a:srgbClr val="001080"/>
                </a:solidFill>
                <a:latin typeface="Courier New" panose="02070309020205020404" pitchFamily="49" charset="0"/>
                <a:cs typeface="Courier New" panose="02070309020205020404" pitchFamily="49" charset="0"/>
              </a:rPr>
              <a:t>options</a:t>
            </a:r>
            <a:r>
              <a:rPr sz="1600">
                <a:solidFill>
                  <a:srgbClr val="000000"/>
                </a:solidFill>
                <a:latin typeface="Courier New" panose="02070309020205020404" pitchFamily="49" charset="0"/>
                <a:cs typeface="Courier New" panose="02070309020205020404" pitchFamily="49" charset="0"/>
              </a:rPr>
              <a:t>) </a:t>
            </a:r>
            <a:r>
              <a:rPr sz="1600">
                <a:solidFill>
                  <a:srgbClr val="AF00DB"/>
                </a:solidFill>
                <a:latin typeface="Courier New" panose="02070309020205020404" pitchFamily="49" charset="0"/>
                <a:cs typeface="Courier New" panose="02070309020205020404" pitchFamily="49" charset="0"/>
              </a:rPr>
              <a:t>as</a:t>
            </a:r>
            <a:r>
              <a:rPr sz="1600">
                <a:solidFill>
                  <a:srgbClr val="000000"/>
                </a:solidFill>
                <a:latin typeface="Courier New" panose="02070309020205020404" pitchFamily="49" charset="0"/>
                <a:cs typeface="Courier New" panose="02070309020205020404" pitchFamily="49" charset="0"/>
              </a:rPr>
              <a:t> </a:t>
            </a:r>
            <a:r>
              <a:rPr sz="1600" err="1">
                <a:solidFill>
                  <a:srgbClr val="267F99"/>
                </a:solidFill>
                <a:latin typeface="Courier New" panose="02070309020205020404" pitchFamily="49" charset="0"/>
                <a:cs typeface="Courier New" panose="02070309020205020404" pitchFamily="49" charset="0"/>
              </a:rPr>
              <a:t>ctx</a:t>
            </a:r>
            <a:r>
              <a:rPr sz="1600">
                <a:solidFill>
                  <a:srgbClr val="000000"/>
                </a:solidFill>
                <a:latin typeface="Courier New" panose="02070309020205020404" pitchFamily="49" charset="0"/>
                <a:cs typeface="Courier New" panose="02070309020205020404" pitchFamily="49" charset="0"/>
              </a:rPr>
              <a:t>:</a:t>
            </a:r>
          </a:p>
          <a:p>
            <a:pPr defTabSz="457200">
              <a:defRPr>
                <a:latin typeface="Menlo Regular"/>
                <a:ea typeface="Menlo Regular"/>
                <a:cs typeface="Menlo Regular"/>
                <a:sym typeface="Menlo Regular"/>
              </a:defRPr>
            </a:pPr>
            <a:r>
              <a:rPr lang="en-US" sz="1600">
                <a:latin typeface="Courier New" panose="02070309020205020404" pitchFamily="49" charset="0"/>
                <a:cs typeface="Courier New" panose="02070309020205020404" pitchFamily="49" charset="0"/>
              </a:rPr>
              <a:t>    </a:t>
            </a:r>
            <a:r>
              <a:rPr sz="1600">
                <a:latin typeface="Courier New" panose="02070309020205020404" pitchFamily="49" charset="0"/>
                <a:cs typeface="Courier New" panose="02070309020205020404" pitchFamily="49" charset="0"/>
              </a:rPr>
              <a:t> </a:t>
            </a:r>
            <a:r>
              <a:rPr lang="en-US" sz="1600">
                <a:latin typeface="Courier New" panose="02070309020205020404" pitchFamily="49" charset="0"/>
                <a:cs typeface="Courier New" panose="02070309020205020404" pitchFamily="49" charset="0"/>
              </a:rPr>
              <a:t>readout</a:t>
            </a:r>
            <a:r>
              <a:rPr sz="1600">
                <a:solidFill>
                  <a:srgbClr val="000000"/>
                </a:solidFill>
                <a:latin typeface="Courier New" panose="02070309020205020404" pitchFamily="49" charset="0"/>
                <a:cs typeface="Courier New" panose="02070309020205020404" pitchFamily="49" charset="0"/>
              </a:rPr>
              <a:t> = </a:t>
            </a:r>
            <a:r>
              <a:rPr lang="en-US" sz="1600" err="1">
                <a:solidFill>
                  <a:srgbClr val="000000"/>
                </a:solidFill>
                <a:latin typeface="Courier New" panose="02070309020205020404" pitchFamily="49" charset="0"/>
                <a:cs typeface="Courier New" panose="02070309020205020404" pitchFamily="49" charset="0"/>
              </a:rPr>
              <a:t>ctx.</a:t>
            </a:r>
            <a:r>
              <a:rPr lang="en-US" sz="1600" err="1">
                <a:solidFill>
                  <a:srgbClr val="001080"/>
                </a:solidFill>
                <a:latin typeface="Courier New" panose="02070309020205020404" pitchFamily="49" charset="0"/>
                <a:cs typeface="Courier New" panose="02070309020205020404" pitchFamily="49" charset="0"/>
              </a:rPr>
              <a:t>model</a:t>
            </a:r>
            <a:r>
              <a:rPr sz="1600" err="1">
                <a:solidFill>
                  <a:srgbClr val="000000"/>
                </a:solidFill>
                <a:latin typeface="Courier New" panose="02070309020205020404" pitchFamily="49" charset="0"/>
                <a:cs typeface="Courier New" panose="02070309020205020404" pitchFamily="49" charset="0"/>
              </a:rPr>
              <a:t>.</a:t>
            </a:r>
            <a:r>
              <a:rPr sz="1600" err="1">
                <a:latin typeface="Courier New" panose="02070309020205020404" pitchFamily="49" charset="0"/>
                <a:cs typeface="Courier New" panose="02070309020205020404" pitchFamily="49" charset="0"/>
              </a:rPr>
              <a:t>h</a:t>
            </a:r>
            <a:r>
              <a:rPr sz="1600">
                <a:solidFill>
                  <a:srgbClr val="000000"/>
                </a:solidFill>
                <a:latin typeface="Courier New" panose="02070309020205020404" pitchFamily="49" charset="0"/>
                <a:cs typeface="Courier New" panose="02070309020205020404" pitchFamily="49" charset="0"/>
              </a:rPr>
              <a:t>[</a:t>
            </a:r>
            <a:r>
              <a:rPr sz="1600">
                <a:solidFill>
                  <a:srgbClr val="098658"/>
                </a:solidFill>
                <a:latin typeface="Courier New" panose="02070309020205020404" pitchFamily="49" charset="0"/>
                <a:cs typeface="Courier New" panose="02070309020205020404" pitchFamily="49" charset="0"/>
              </a:rPr>
              <a:t>0</a:t>
            </a:r>
            <a:r>
              <a:rPr sz="1600">
                <a:solidFill>
                  <a:srgbClr val="000000"/>
                </a:solidFill>
                <a:latin typeface="Courier New" panose="02070309020205020404" pitchFamily="49" charset="0"/>
                <a:cs typeface="Courier New" panose="02070309020205020404" pitchFamily="49" charset="0"/>
              </a:rPr>
              <a:t>].</a:t>
            </a:r>
            <a:r>
              <a:rPr sz="1600" err="1">
                <a:latin typeface="Courier New" panose="02070309020205020404" pitchFamily="49" charset="0"/>
                <a:cs typeface="Courier New" panose="02070309020205020404" pitchFamily="49" charset="0"/>
              </a:rPr>
              <a:t>mlp</a:t>
            </a:r>
            <a:r>
              <a:rPr sz="1600" err="1">
                <a:solidFill>
                  <a:srgbClr val="000000"/>
                </a:solidFill>
                <a:latin typeface="Courier New" panose="02070309020205020404" pitchFamily="49" charset="0"/>
                <a:cs typeface="Courier New" panose="02070309020205020404" pitchFamily="49" charset="0"/>
              </a:rPr>
              <a:t>.</a:t>
            </a:r>
            <a:r>
              <a:rPr sz="1600" err="1">
                <a:latin typeface="Courier New" panose="02070309020205020404" pitchFamily="49" charset="0"/>
                <a:cs typeface="Courier New" panose="02070309020205020404" pitchFamily="49" charset="0"/>
              </a:rPr>
              <a:t>output</a:t>
            </a:r>
            <a:endParaRPr sz="1600">
              <a:solidFill>
                <a:srgbClr val="000000"/>
              </a:solidFill>
              <a:latin typeface="Courier New" panose="02070309020205020404" pitchFamily="49" charset="0"/>
              <a:cs typeface="Courier New" panose="02070309020205020404" pitchFamily="49" charset="0"/>
            </a:endParaRPr>
          </a:p>
          <a:p>
            <a:pPr defTabSz="457200">
              <a:defRPr>
                <a:solidFill>
                  <a:srgbClr val="001080"/>
                </a:solidFill>
                <a:latin typeface="Menlo Regular"/>
                <a:ea typeface="Menlo Regular"/>
                <a:cs typeface="Menlo Regular"/>
                <a:sym typeface="Menlo Regular"/>
              </a:defRPr>
            </a:pPr>
            <a:r>
              <a:rPr lang="en-US" sz="1600">
                <a:solidFill>
                  <a:srgbClr val="000000"/>
                </a:solidFill>
                <a:latin typeface="Courier New" panose="02070309020205020404" pitchFamily="49" charset="0"/>
                <a:cs typeface="Courier New" panose="02070309020205020404" pitchFamily="49" charset="0"/>
              </a:rPr>
              <a:t>     </a:t>
            </a:r>
            <a:r>
              <a:rPr lang="en-US" sz="1600" err="1">
                <a:solidFill>
                  <a:srgbClr val="000000"/>
                </a:solidFill>
                <a:latin typeface="Courier New" panose="02070309020205020404" pitchFamily="49" charset="0"/>
                <a:cs typeface="Courier New" panose="02070309020205020404" pitchFamily="49" charset="0"/>
              </a:rPr>
              <a:t>ctx.</a:t>
            </a:r>
            <a:r>
              <a:rPr lang="en-US" sz="1600" err="1">
                <a:solidFill>
                  <a:srgbClr val="001080"/>
                </a:solidFill>
                <a:latin typeface="Courier New" panose="02070309020205020404" pitchFamily="49" charset="0"/>
                <a:cs typeface="Courier New" panose="02070309020205020404" pitchFamily="49" charset="0"/>
              </a:rPr>
              <a:t>model</a:t>
            </a:r>
            <a:r>
              <a:rPr sz="1600" err="1">
                <a:solidFill>
                  <a:srgbClr val="000000"/>
                </a:solidFill>
                <a:latin typeface="Courier New" panose="02070309020205020404" pitchFamily="49" charset="0"/>
                <a:cs typeface="Courier New" panose="02070309020205020404" pitchFamily="49" charset="0"/>
              </a:rPr>
              <a:t>.</a:t>
            </a:r>
            <a:r>
              <a:rPr sz="1600" err="1">
                <a:latin typeface="Courier New" panose="02070309020205020404" pitchFamily="49" charset="0"/>
                <a:cs typeface="Courier New" panose="02070309020205020404" pitchFamily="49" charset="0"/>
              </a:rPr>
              <a:t>h</a:t>
            </a:r>
            <a:r>
              <a:rPr sz="1600">
                <a:solidFill>
                  <a:srgbClr val="000000"/>
                </a:solidFill>
                <a:latin typeface="Courier New" panose="02070309020205020404" pitchFamily="49" charset="0"/>
                <a:cs typeface="Courier New" panose="02070309020205020404" pitchFamily="49" charset="0"/>
              </a:rPr>
              <a:t>[</a:t>
            </a:r>
            <a:r>
              <a:rPr sz="1600">
                <a:solidFill>
                  <a:srgbClr val="098658"/>
                </a:solidFill>
                <a:latin typeface="Courier New" panose="02070309020205020404" pitchFamily="49" charset="0"/>
                <a:cs typeface="Courier New" panose="02070309020205020404" pitchFamily="49" charset="0"/>
              </a:rPr>
              <a:t>2</a:t>
            </a:r>
            <a:r>
              <a:rPr sz="1600">
                <a:solidFill>
                  <a:srgbClr val="000000"/>
                </a:solidFill>
                <a:latin typeface="Courier New" panose="02070309020205020404" pitchFamily="49" charset="0"/>
                <a:cs typeface="Courier New" panose="02070309020205020404" pitchFamily="49" charset="0"/>
              </a:rPr>
              <a:t>].</a:t>
            </a:r>
            <a:r>
              <a:rPr sz="1600" err="1">
                <a:latin typeface="Courier New" panose="02070309020205020404" pitchFamily="49" charset="0"/>
                <a:cs typeface="Courier New" panose="02070309020205020404" pitchFamily="49" charset="0"/>
              </a:rPr>
              <a:t>mlp</a:t>
            </a:r>
            <a:r>
              <a:rPr sz="1600" err="1">
                <a:solidFill>
                  <a:srgbClr val="000000"/>
                </a:solidFill>
                <a:latin typeface="Courier New" panose="02070309020205020404" pitchFamily="49" charset="0"/>
                <a:cs typeface="Courier New" panose="02070309020205020404" pitchFamily="49" charset="0"/>
              </a:rPr>
              <a:t>.</a:t>
            </a:r>
            <a:r>
              <a:rPr sz="1600" err="1">
                <a:latin typeface="Courier New" panose="02070309020205020404" pitchFamily="49" charset="0"/>
                <a:cs typeface="Courier New" panose="02070309020205020404" pitchFamily="49" charset="0"/>
              </a:rPr>
              <a:t>output</a:t>
            </a:r>
            <a:r>
              <a:rPr lang="en-US" sz="1600">
                <a:solidFill>
                  <a:srgbClr val="000000"/>
                </a:solidFill>
                <a:latin typeface="Courier New" panose="02070309020205020404" pitchFamily="49" charset="0"/>
                <a:cs typeface="Courier New" panose="02070309020205020404" pitchFamily="49" charset="0"/>
              </a:rPr>
              <a:t> += intervention</a:t>
            </a:r>
            <a:endParaRPr lang="en-US" sz="1600">
              <a:latin typeface="Courier New" panose="02070309020205020404" pitchFamily="49" charset="0"/>
              <a:cs typeface="Courier New" panose="02070309020205020404" pitchFamily="49" charset="0"/>
            </a:endParaRPr>
          </a:p>
        </p:txBody>
      </p:sp>
      <p:sp>
        <p:nvSpPr>
          <p:cNvPr id="117" name="NDIF will provide a rich, remote object API for interacting with a model in Python"/>
          <p:cNvSpPr txBox="1"/>
          <p:nvPr/>
        </p:nvSpPr>
        <p:spPr>
          <a:xfrm>
            <a:off x="408663" y="2020634"/>
            <a:ext cx="11783338" cy="1679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L="457200" indent="-342900">
              <a:lnSpc>
                <a:spcPct val="90000"/>
              </a:lnSpc>
              <a:spcBef>
                <a:spcPts val="1000"/>
              </a:spcBef>
              <a:buClr>
                <a:srgbClr val="000000"/>
              </a:buClr>
              <a:buSzPts val="2800"/>
              <a:buFont typeface="Arial"/>
              <a:buChar char="•"/>
              <a:defRPr sz="2800"/>
            </a:pPr>
            <a:r>
              <a:rPr lang="en-US">
                <a:latin typeface="Arial" panose="020B0604020202020204" pitchFamily="34" charset="0"/>
                <a:cs typeface="Arial" panose="020B0604020202020204" pitchFamily="34" charset="0"/>
              </a:rPr>
              <a:t>Advancing research methods: </a:t>
            </a:r>
            <a:r>
              <a:rPr>
                <a:latin typeface="Arial" panose="020B0604020202020204" pitchFamily="34" charset="0"/>
                <a:cs typeface="Arial" panose="020B0604020202020204" pitchFamily="34" charset="0"/>
              </a:rPr>
              <a:t>NDIF will provide </a:t>
            </a:r>
            <a:r>
              <a:rPr>
                <a:highlight>
                  <a:srgbClr val="FFFF00"/>
                </a:highlight>
                <a:latin typeface="Arial" panose="020B0604020202020204" pitchFamily="34" charset="0"/>
                <a:cs typeface="Arial" panose="020B0604020202020204" pitchFamily="34" charset="0"/>
              </a:rPr>
              <a:t>a rich, remote object API for interacting with a model</a:t>
            </a:r>
            <a:r>
              <a:rPr lang="en-US">
                <a:highlight>
                  <a:srgbClr val="FFFF00"/>
                </a:highlight>
                <a:latin typeface="Arial" panose="020B0604020202020204" pitchFamily="34" charset="0"/>
                <a:cs typeface="Arial" panose="020B0604020202020204" pitchFamily="34" charset="0"/>
              </a:rPr>
              <a:t> </a:t>
            </a:r>
            <a:r>
              <a:rPr>
                <a:highlight>
                  <a:srgbClr val="FFFF00"/>
                </a:highlight>
                <a:latin typeface="Arial" panose="020B0604020202020204" pitchFamily="34" charset="0"/>
                <a:cs typeface="Arial" panose="020B0604020202020204" pitchFamily="34" charset="0"/>
              </a:rPr>
              <a:t>in Python</a:t>
            </a:r>
            <a:endParaRPr lang="en-US">
              <a:highlight>
                <a:srgbClr val="FFFF00"/>
              </a:highlight>
              <a:latin typeface="Arial" panose="020B0604020202020204" pitchFamily="34" charset="0"/>
              <a:cs typeface="Arial" panose="020B0604020202020204" pitchFamily="34" charset="0"/>
            </a:endParaRPr>
          </a:p>
          <a:p>
            <a:pPr marL="457200" indent="-342900">
              <a:lnSpc>
                <a:spcPct val="90000"/>
              </a:lnSpc>
              <a:spcBef>
                <a:spcPts val="1000"/>
              </a:spcBef>
              <a:buClr>
                <a:srgbClr val="000000"/>
              </a:buClr>
              <a:buSzPts val="2800"/>
              <a:buFont typeface="Arial"/>
              <a:buChar char="•"/>
              <a:defRPr sz="2800"/>
            </a:pPr>
            <a:r>
              <a:rPr lang="en-US">
                <a:latin typeface="Arial" panose="020B0604020202020204" pitchFamily="34" charset="0"/>
                <a:cs typeface="Arial" panose="020B0604020202020204" pitchFamily="34" charset="0"/>
              </a:rPr>
              <a:t>Applying deep inference in domains: Open-source interactive tools will provide </a:t>
            </a:r>
            <a:r>
              <a:rPr lang="en-US">
                <a:highlight>
                  <a:srgbClr val="FFFF00"/>
                </a:highlight>
                <a:latin typeface="Arial" panose="020B0604020202020204" pitchFamily="34" charset="0"/>
                <a:cs typeface="Arial" panose="020B0604020202020204" pitchFamily="34" charset="0"/>
              </a:rPr>
              <a:t>“no-code” interface</a:t>
            </a:r>
            <a:endParaRPr>
              <a:highlight>
                <a:srgbClr val="FFFF00"/>
              </a:highlight>
              <a:latin typeface="Arial" panose="020B0604020202020204" pitchFamily="34" charset="0"/>
              <a:cs typeface="Arial" panose="020B0604020202020204" pitchFamily="34" charset="0"/>
            </a:endParaRPr>
          </a:p>
        </p:txBody>
      </p:sp>
      <p:sp>
        <p:nvSpPr>
          <p:cNvPr id="118" name="NDIF’s API will offload all computation to the facility’s hardware…"/>
          <p:cNvSpPr txBox="1"/>
          <p:nvPr/>
        </p:nvSpPr>
        <p:spPr>
          <a:xfrm>
            <a:off x="346330" y="5022553"/>
            <a:ext cx="11602884" cy="12916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457200" indent="-342900">
              <a:lnSpc>
                <a:spcPct val="90000"/>
              </a:lnSpc>
              <a:spcBef>
                <a:spcPts val="1000"/>
              </a:spcBef>
              <a:buClr>
                <a:srgbClr val="000000"/>
              </a:buClr>
              <a:buSzPts val="2800"/>
              <a:buFont typeface="Arial"/>
              <a:buChar char="•"/>
              <a:defRPr sz="2800"/>
            </a:pPr>
            <a:r>
              <a:rPr>
                <a:latin typeface="Arial" panose="020B0604020202020204" pitchFamily="34" charset="0"/>
                <a:cs typeface="Arial" panose="020B0604020202020204" pitchFamily="34" charset="0"/>
              </a:rPr>
              <a:t>NDIF’s API will offload all computation to the facility’s hardware</a:t>
            </a:r>
          </a:p>
          <a:p>
            <a:pPr marL="457200" indent="-342900">
              <a:lnSpc>
                <a:spcPct val="90000"/>
              </a:lnSpc>
              <a:spcBef>
                <a:spcPts val="1000"/>
              </a:spcBef>
              <a:buClr>
                <a:srgbClr val="000000"/>
              </a:buClr>
              <a:buSzPts val="2800"/>
              <a:buFont typeface="Arial"/>
              <a:buChar char="•"/>
              <a:defRPr sz="2800"/>
            </a:pPr>
            <a:r>
              <a:rPr>
                <a:latin typeface="Arial" panose="020B0604020202020204" pitchFamily="34" charset="0"/>
                <a:cs typeface="Arial" panose="020B0604020202020204" pitchFamily="34" charset="0"/>
              </a:rPr>
              <a:t>NDIF’s architecture will support multiple (pluggable) models, and will efficiently schedule workloads to minimize setup/teardown costs</a:t>
            </a:r>
          </a:p>
        </p:txBody>
      </p:sp>
      <p:sp>
        <p:nvSpPr>
          <p:cNvPr id="119" name="Example API code"/>
          <p:cNvSpPr txBox="1"/>
          <p:nvPr/>
        </p:nvSpPr>
        <p:spPr>
          <a:xfrm>
            <a:off x="5228413" y="4677354"/>
            <a:ext cx="3646576"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i="1"/>
            </a:lvl1pPr>
          </a:lstStyle>
          <a:p>
            <a:r>
              <a:rPr lang="en-US" sz="1400" dirty="0">
                <a:latin typeface="Arial" panose="020B0604020202020204" pitchFamily="34" charset="0"/>
                <a:cs typeface="Arial" panose="020B0604020202020204" pitchFamily="34" charset="0"/>
              </a:rPr>
              <a:t>Low-Level Deep Inference </a:t>
            </a:r>
            <a:r>
              <a:rPr sz="1400" dirty="0">
                <a:latin typeface="Arial" panose="020B0604020202020204" pitchFamily="34" charset="0"/>
                <a:cs typeface="Arial" panose="020B0604020202020204" pitchFamily="34" charset="0"/>
              </a:rPr>
              <a:t>API </a:t>
            </a:r>
            <a:r>
              <a:rPr lang="en-US" sz="1400" dirty="0">
                <a:latin typeface="Arial" panose="020B0604020202020204" pitchFamily="34" charset="0"/>
                <a:cs typeface="Arial" panose="020B0604020202020204" pitchFamily="34" charset="0"/>
              </a:rPr>
              <a:t>Code Example</a:t>
            </a:r>
            <a:endParaRPr sz="14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F4F9E11A-3670-B065-7B32-F1261B376E7D}"/>
              </a:ext>
            </a:extLst>
          </p:cNvPr>
          <p:cNvSpPr/>
          <p:nvPr/>
        </p:nvSpPr>
        <p:spPr>
          <a:xfrm>
            <a:off x="9573876" y="4539023"/>
            <a:ext cx="2375338" cy="304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NDIF Hardware Cluster</a:t>
            </a:r>
          </a:p>
        </p:txBody>
      </p:sp>
      <p:sp>
        <p:nvSpPr>
          <p:cNvPr id="3" name="Rectangle 2">
            <a:extLst>
              <a:ext uri="{FF2B5EF4-FFF2-40B4-BE49-F238E27FC236}">
                <a16:creationId xmlns:a16="http://schemas.microsoft.com/office/drawing/2014/main" id="{25C95503-AA1D-749F-2199-3ADA74CDF436}"/>
              </a:ext>
            </a:extLst>
          </p:cNvPr>
          <p:cNvSpPr/>
          <p:nvPr/>
        </p:nvSpPr>
        <p:spPr>
          <a:xfrm>
            <a:off x="9573876" y="4146709"/>
            <a:ext cx="2375338" cy="304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Deep Inference API</a:t>
            </a:r>
          </a:p>
        </p:txBody>
      </p:sp>
      <p:sp>
        <p:nvSpPr>
          <p:cNvPr id="6" name="Rectangle 5">
            <a:extLst>
              <a:ext uri="{FF2B5EF4-FFF2-40B4-BE49-F238E27FC236}">
                <a16:creationId xmlns:a16="http://schemas.microsoft.com/office/drawing/2014/main" id="{5C566AA2-8D8E-2B4B-EBF1-48ACAB4B254F}"/>
              </a:ext>
            </a:extLst>
          </p:cNvPr>
          <p:cNvSpPr/>
          <p:nvPr/>
        </p:nvSpPr>
        <p:spPr>
          <a:xfrm>
            <a:off x="9573876" y="3738151"/>
            <a:ext cx="2375338" cy="304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Interactive Tools</a:t>
            </a:r>
          </a:p>
        </p:txBody>
      </p:sp>
      <p:pic>
        <p:nvPicPr>
          <p:cNvPr id="4" name="Picture 3">
            <a:extLst>
              <a:ext uri="{FF2B5EF4-FFF2-40B4-BE49-F238E27FC236}">
                <a16:creationId xmlns:a16="http://schemas.microsoft.com/office/drawing/2014/main" id="{AD27BA22-FD17-9071-D96F-9B8111617B68}"/>
              </a:ext>
            </a:extLst>
          </p:cNvPr>
          <p:cNvPicPr>
            <a:picLocks noChangeAspect="1"/>
          </p:cNvPicPr>
          <p:nvPr/>
        </p:nvPicPr>
        <p:blipFill rotWithShape="1">
          <a:blip r:embed="rId3"/>
          <a:srcRect l="17865" r="17689"/>
          <a:stretch/>
        </p:blipFill>
        <p:spPr>
          <a:xfrm>
            <a:off x="174910" y="265389"/>
            <a:ext cx="2698104" cy="1674643"/>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9"/>
          <p:cNvSpPr txBox="1">
            <a:spLocks noGrp="1"/>
          </p:cNvSpPr>
          <p:nvPr>
            <p:ph type="title"/>
          </p:nvPr>
        </p:nvSpPr>
        <p:spPr>
          <a:xfrm>
            <a:off x="1734214" y="2516"/>
            <a:ext cx="10139854"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3600" b="1"/>
              <a:t>Tight, 5-Year Schedule with Full Release in Y3</a:t>
            </a:r>
            <a:endParaRPr lang="en-US" sz="3600" b="1" u="sng"/>
          </a:p>
        </p:txBody>
      </p:sp>
      <p:sp>
        <p:nvSpPr>
          <p:cNvPr id="2" name="Text Placeholder 1">
            <a:extLst>
              <a:ext uri="{FF2B5EF4-FFF2-40B4-BE49-F238E27FC236}">
                <a16:creationId xmlns:a16="http://schemas.microsoft.com/office/drawing/2014/main" id="{34E8A7C5-631D-837C-D859-5FF0579B5685}"/>
              </a:ext>
            </a:extLst>
          </p:cNvPr>
          <p:cNvSpPr>
            <a:spLocks noGrp="1"/>
          </p:cNvSpPr>
          <p:nvPr>
            <p:ph type="body" idx="1"/>
          </p:nvPr>
        </p:nvSpPr>
        <p:spPr>
          <a:xfrm>
            <a:off x="1734214" y="967134"/>
            <a:ext cx="10638662" cy="1965252"/>
          </a:xfrm>
        </p:spPr>
        <p:txBody>
          <a:bodyPr>
            <a:normAutofit/>
          </a:bodyPr>
          <a:lstStyle/>
          <a:p>
            <a:pPr marL="0" indent="0">
              <a:buNone/>
            </a:pPr>
            <a:r>
              <a:rPr lang="en-US"/>
              <a:t>Budget: 50% hardware; 50% software, training, and outreach</a:t>
            </a:r>
          </a:p>
          <a:p>
            <a:pPr marL="0" indent="0">
              <a:buNone/>
            </a:pPr>
            <a:r>
              <a:rPr lang="en-US"/>
              <a:t>Staged hardware purchase to support next-generation models</a:t>
            </a:r>
          </a:p>
        </p:txBody>
      </p:sp>
      <p:graphicFrame>
        <p:nvGraphicFramePr>
          <p:cNvPr id="3" name="Table 3">
            <a:extLst>
              <a:ext uri="{FF2B5EF4-FFF2-40B4-BE49-F238E27FC236}">
                <a16:creationId xmlns:a16="http://schemas.microsoft.com/office/drawing/2014/main" id="{D2B58DAD-6B32-8D00-3E52-91BD6B785709}"/>
              </a:ext>
            </a:extLst>
          </p:cNvPr>
          <p:cNvGraphicFramePr>
            <a:graphicFrameLocks noGrp="1"/>
          </p:cNvGraphicFramePr>
          <p:nvPr>
            <p:extLst>
              <p:ext uri="{D42A27DB-BD31-4B8C-83A1-F6EECF244321}">
                <p14:modId xmlns:p14="http://schemas.microsoft.com/office/powerpoint/2010/main" val="2852786601"/>
              </p:ext>
            </p:extLst>
          </p:nvPr>
        </p:nvGraphicFramePr>
        <p:xfrm>
          <a:off x="2031999" y="2229125"/>
          <a:ext cx="8128002" cy="320040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760066505"/>
                    </a:ext>
                  </a:extLst>
                </a:gridCol>
                <a:gridCol w="1354667">
                  <a:extLst>
                    <a:ext uri="{9D8B030D-6E8A-4147-A177-3AD203B41FA5}">
                      <a16:colId xmlns:a16="http://schemas.microsoft.com/office/drawing/2014/main" val="328857840"/>
                    </a:ext>
                  </a:extLst>
                </a:gridCol>
                <a:gridCol w="1354667">
                  <a:extLst>
                    <a:ext uri="{9D8B030D-6E8A-4147-A177-3AD203B41FA5}">
                      <a16:colId xmlns:a16="http://schemas.microsoft.com/office/drawing/2014/main" val="868292336"/>
                    </a:ext>
                  </a:extLst>
                </a:gridCol>
                <a:gridCol w="1354667">
                  <a:extLst>
                    <a:ext uri="{9D8B030D-6E8A-4147-A177-3AD203B41FA5}">
                      <a16:colId xmlns:a16="http://schemas.microsoft.com/office/drawing/2014/main" val="1712444225"/>
                    </a:ext>
                  </a:extLst>
                </a:gridCol>
                <a:gridCol w="1354667">
                  <a:extLst>
                    <a:ext uri="{9D8B030D-6E8A-4147-A177-3AD203B41FA5}">
                      <a16:colId xmlns:a16="http://schemas.microsoft.com/office/drawing/2014/main" val="764309833"/>
                    </a:ext>
                  </a:extLst>
                </a:gridCol>
                <a:gridCol w="1354667">
                  <a:extLst>
                    <a:ext uri="{9D8B030D-6E8A-4147-A177-3AD203B41FA5}">
                      <a16:colId xmlns:a16="http://schemas.microsoft.com/office/drawing/2014/main" val="1213086075"/>
                    </a:ext>
                  </a:extLst>
                </a:gridCol>
              </a:tblGrid>
              <a:tr h="0">
                <a:tc>
                  <a:txBody>
                    <a:bodyPr/>
                    <a:lstStyle/>
                    <a:p>
                      <a:r>
                        <a:rPr lang="en-US"/>
                        <a:t>Summer 2023</a:t>
                      </a:r>
                    </a:p>
                  </a:txBody>
                  <a:tcPr/>
                </a:tc>
                <a:tc>
                  <a:txBody>
                    <a:bodyPr/>
                    <a:lstStyle/>
                    <a:p>
                      <a:r>
                        <a:rPr lang="en-US"/>
                        <a:t>2024</a:t>
                      </a:r>
                    </a:p>
                  </a:txBody>
                  <a:tcPr/>
                </a:tc>
                <a:tc>
                  <a:txBody>
                    <a:bodyPr/>
                    <a:lstStyle/>
                    <a:p>
                      <a:r>
                        <a:rPr lang="en-US"/>
                        <a:t>2025</a:t>
                      </a:r>
                    </a:p>
                  </a:txBody>
                  <a:tcPr/>
                </a:tc>
                <a:tc>
                  <a:txBody>
                    <a:bodyPr/>
                    <a:lstStyle/>
                    <a:p>
                      <a:r>
                        <a:rPr lang="en-US"/>
                        <a:t>2026</a:t>
                      </a:r>
                    </a:p>
                  </a:txBody>
                  <a:tcPr/>
                </a:tc>
                <a:tc>
                  <a:txBody>
                    <a:bodyPr/>
                    <a:lstStyle/>
                    <a:p>
                      <a:r>
                        <a:rPr lang="en-US"/>
                        <a:t>2027</a:t>
                      </a:r>
                    </a:p>
                  </a:txBody>
                  <a:tcPr/>
                </a:tc>
                <a:tc>
                  <a:txBody>
                    <a:bodyPr/>
                    <a:lstStyle/>
                    <a:p>
                      <a:r>
                        <a:rPr lang="en-US"/>
                        <a:t>2028</a:t>
                      </a:r>
                    </a:p>
                  </a:txBody>
                  <a:tcPr/>
                </a:tc>
                <a:extLst>
                  <a:ext uri="{0D108BD9-81ED-4DB2-BD59-A6C34878D82A}">
                    <a16:rowId xmlns:a16="http://schemas.microsoft.com/office/drawing/2014/main" val="2932113516"/>
                  </a:ext>
                </a:extLst>
              </a:tr>
              <a:tr h="2161350">
                <a:tc>
                  <a:txBody>
                    <a:bodyPr/>
                    <a:lstStyle/>
                    <a:p>
                      <a:r>
                        <a:rPr lang="en-US"/>
                        <a:t>Pre-funding prototype for medium sized models</a:t>
                      </a:r>
                    </a:p>
                  </a:txBody>
                  <a:tcPr/>
                </a:tc>
                <a:tc>
                  <a:txBody>
                    <a:bodyPr/>
                    <a:lstStyle/>
                    <a:p>
                      <a:r>
                        <a:rPr lang="en-US">
                          <a:highlight>
                            <a:srgbClr val="FFFF00"/>
                          </a:highlight>
                        </a:rPr>
                        <a:t>Closed pilot; </a:t>
                      </a:r>
                      <a:r>
                        <a:rPr lang="en-US" i="1"/>
                        <a:t>first round hardware purchase for 175B models</a:t>
                      </a:r>
                    </a:p>
                  </a:txBody>
                  <a:tcPr/>
                </a:tc>
                <a:tc>
                  <a:txBody>
                    <a:bodyPr/>
                    <a:lstStyle/>
                    <a:p>
                      <a:r>
                        <a:rPr lang="en-US">
                          <a:highlight>
                            <a:srgbClr val="FFFF00"/>
                          </a:highlight>
                        </a:rPr>
                        <a:t>Open pilot</a:t>
                      </a:r>
                      <a:r>
                        <a:rPr lang="en-US"/>
                        <a:t>; tutorials; </a:t>
                      </a:r>
                      <a:r>
                        <a:rPr lang="en-US" i="1"/>
                        <a:t>second round hardware purchase for 500B models</a:t>
                      </a:r>
                    </a:p>
                  </a:txBody>
                  <a:tcPr/>
                </a:tc>
                <a:tc>
                  <a:txBody>
                    <a:bodyPr/>
                    <a:lstStyle/>
                    <a:p>
                      <a:r>
                        <a:rPr lang="en-US">
                          <a:highlight>
                            <a:srgbClr val="FFFF00"/>
                          </a:highlight>
                        </a:rPr>
                        <a:t>Full release</a:t>
                      </a:r>
                      <a:r>
                        <a:rPr lang="en-US"/>
                        <a:t>; multi-site NDIF training and outreach bootcamps</a:t>
                      </a:r>
                    </a:p>
                  </a:txBody>
                  <a:tcPr/>
                </a:tc>
                <a:tc>
                  <a:txBody>
                    <a:bodyPr/>
                    <a:lstStyle/>
                    <a:p>
                      <a:r>
                        <a:rPr lang="en-US" i="1"/>
                        <a:t>Third round hardware purchase for 1T models</a:t>
                      </a:r>
                      <a:r>
                        <a:rPr lang="en-US"/>
                        <a:t>; More training and outreach</a:t>
                      </a:r>
                    </a:p>
                  </a:txBody>
                  <a:tcPr/>
                </a:tc>
                <a:tc>
                  <a:txBody>
                    <a:bodyPr/>
                    <a:lstStyle/>
                    <a:p>
                      <a:r>
                        <a:rPr lang="en-US"/>
                        <a:t>More training and outreach; release of NDIF software stack for other clusters</a:t>
                      </a:r>
                    </a:p>
                  </a:txBody>
                  <a:tcPr/>
                </a:tc>
                <a:extLst>
                  <a:ext uri="{0D108BD9-81ED-4DB2-BD59-A6C34878D82A}">
                    <a16:rowId xmlns:a16="http://schemas.microsoft.com/office/drawing/2014/main" val="2915653323"/>
                  </a:ext>
                </a:extLst>
              </a:tr>
            </a:tbl>
          </a:graphicData>
        </a:graphic>
      </p:graphicFrame>
      <p:sp>
        <p:nvSpPr>
          <p:cNvPr id="4" name="TextBox 3">
            <a:extLst>
              <a:ext uri="{FF2B5EF4-FFF2-40B4-BE49-F238E27FC236}">
                <a16:creationId xmlns:a16="http://schemas.microsoft.com/office/drawing/2014/main" id="{2DC6ED94-E75F-C211-8CBC-419CD503AA70}"/>
              </a:ext>
            </a:extLst>
          </p:cNvPr>
          <p:cNvSpPr txBox="1"/>
          <p:nvPr/>
        </p:nvSpPr>
        <p:spPr>
          <a:xfrm>
            <a:off x="5295556" y="1866379"/>
            <a:ext cx="1749197" cy="369332"/>
          </a:xfrm>
          <a:prstGeom prst="rect">
            <a:avLst/>
          </a:prstGeom>
          <a:noFill/>
        </p:spPr>
        <p:txBody>
          <a:bodyPr wrap="none" lIns="91440" tIns="45720" rIns="91440" bIns="45720" rtlCol="0" anchor="t">
            <a:spAutoFit/>
          </a:bodyPr>
          <a:lstStyle/>
          <a:p>
            <a:r>
              <a:rPr lang="en-US">
                <a:highlight>
                  <a:srgbClr val="FFFF00"/>
                </a:highlight>
                <a:latin typeface="Arial"/>
                <a:cs typeface="Arial"/>
              </a:rPr>
              <a:t>Key Milestones</a:t>
            </a:r>
          </a:p>
        </p:txBody>
      </p:sp>
      <p:sp>
        <p:nvSpPr>
          <p:cNvPr id="6" name="TextBox 5">
            <a:extLst>
              <a:ext uri="{FF2B5EF4-FFF2-40B4-BE49-F238E27FC236}">
                <a16:creationId xmlns:a16="http://schemas.microsoft.com/office/drawing/2014/main" id="{81A3E593-463A-6B46-FD91-1353C81CFB43}"/>
              </a:ext>
            </a:extLst>
          </p:cNvPr>
          <p:cNvSpPr txBox="1"/>
          <p:nvPr/>
        </p:nvSpPr>
        <p:spPr>
          <a:xfrm>
            <a:off x="330971" y="5986513"/>
            <a:ext cx="1965603" cy="523220"/>
          </a:xfrm>
          <a:prstGeom prst="rect">
            <a:avLst/>
          </a:prstGeom>
          <a:noFill/>
        </p:spPr>
        <p:txBody>
          <a:bodyPr wrap="none" rtlCol="0">
            <a:spAutoFit/>
          </a:bodyPr>
          <a:lstStyle/>
          <a:p>
            <a:r>
              <a:rPr lang="en-US" sz="2800" b="1">
                <a:latin typeface="Arial" panose="020B0604020202020204" pitchFamily="34" charset="0"/>
                <a:cs typeface="Arial" panose="020B0604020202020204" pitchFamily="34" charset="0"/>
              </a:rPr>
              <a:t>Measures:</a:t>
            </a:r>
          </a:p>
        </p:txBody>
      </p:sp>
      <p:sp>
        <p:nvSpPr>
          <p:cNvPr id="7" name="TextBox 6">
            <a:extLst>
              <a:ext uri="{FF2B5EF4-FFF2-40B4-BE49-F238E27FC236}">
                <a16:creationId xmlns:a16="http://schemas.microsoft.com/office/drawing/2014/main" id="{3F07F9AF-64D5-53DC-300A-236676F01143}"/>
              </a:ext>
            </a:extLst>
          </p:cNvPr>
          <p:cNvSpPr txBox="1"/>
          <p:nvPr/>
        </p:nvSpPr>
        <p:spPr>
          <a:xfrm>
            <a:off x="2326457" y="5980006"/>
            <a:ext cx="1904689" cy="523220"/>
          </a:xfrm>
          <a:prstGeom prst="rect">
            <a:avLst/>
          </a:prstGeom>
          <a:noFill/>
        </p:spPr>
        <p:txBody>
          <a:bodyPr wrap="none" rtlCol="0">
            <a:spAutoFit/>
          </a:bodyPr>
          <a:lstStyle/>
          <a:p>
            <a:r>
              <a:rPr lang="en-US" sz="2800">
                <a:latin typeface="Arial" panose="020B0604020202020204" pitchFamily="34" charset="0"/>
                <a:cs typeface="Arial" panose="020B0604020202020204" pitchFamily="34" charset="0"/>
              </a:rPr>
              <a:t>Milestones</a:t>
            </a:r>
          </a:p>
        </p:txBody>
      </p:sp>
      <p:sp>
        <p:nvSpPr>
          <p:cNvPr id="8" name="TextBox 7">
            <a:extLst>
              <a:ext uri="{FF2B5EF4-FFF2-40B4-BE49-F238E27FC236}">
                <a16:creationId xmlns:a16="http://schemas.microsoft.com/office/drawing/2014/main" id="{0FF7F4AF-5FB7-BBE9-9DCB-3261A021F61A}"/>
              </a:ext>
            </a:extLst>
          </p:cNvPr>
          <p:cNvSpPr txBox="1"/>
          <p:nvPr/>
        </p:nvSpPr>
        <p:spPr>
          <a:xfrm>
            <a:off x="4919593" y="5980006"/>
            <a:ext cx="1603324" cy="523220"/>
          </a:xfrm>
          <a:prstGeom prst="rect">
            <a:avLst/>
          </a:prstGeom>
          <a:noFill/>
        </p:spPr>
        <p:txBody>
          <a:bodyPr wrap="none" rtlCol="0">
            <a:spAutoFit/>
          </a:bodyPr>
          <a:lstStyle/>
          <a:p>
            <a:r>
              <a:rPr lang="en-US" sz="2800">
                <a:latin typeface="Arial" panose="020B0604020202020204" pitchFamily="34" charset="0"/>
                <a:cs typeface="Arial" panose="020B0604020202020204" pitchFamily="34" charset="0"/>
              </a:rPr>
              <a:t>Products</a:t>
            </a:r>
          </a:p>
        </p:txBody>
      </p:sp>
      <p:sp>
        <p:nvSpPr>
          <p:cNvPr id="9" name="TextBox 8">
            <a:extLst>
              <a:ext uri="{FF2B5EF4-FFF2-40B4-BE49-F238E27FC236}">
                <a16:creationId xmlns:a16="http://schemas.microsoft.com/office/drawing/2014/main" id="{64C903AA-271A-DACD-56BF-95B5DACD3BD4}"/>
              </a:ext>
            </a:extLst>
          </p:cNvPr>
          <p:cNvSpPr txBox="1"/>
          <p:nvPr/>
        </p:nvSpPr>
        <p:spPr>
          <a:xfrm>
            <a:off x="7221867" y="5986513"/>
            <a:ext cx="1124026" cy="523220"/>
          </a:xfrm>
          <a:prstGeom prst="rect">
            <a:avLst/>
          </a:prstGeom>
          <a:noFill/>
        </p:spPr>
        <p:txBody>
          <a:bodyPr wrap="none" rtlCol="0">
            <a:spAutoFit/>
          </a:bodyPr>
          <a:lstStyle/>
          <a:p>
            <a:r>
              <a:rPr lang="en-US" sz="2800">
                <a:latin typeface="Arial" panose="020B0604020202020204" pitchFamily="34" charset="0"/>
                <a:cs typeface="Arial" panose="020B0604020202020204" pitchFamily="34" charset="0"/>
              </a:rPr>
              <a:t>Users</a:t>
            </a:r>
          </a:p>
        </p:txBody>
      </p:sp>
      <p:sp>
        <p:nvSpPr>
          <p:cNvPr id="10" name="TextBox 9">
            <a:extLst>
              <a:ext uri="{FF2B5EF4-FFF2-40B4-BE49-F238E27FC236}">
                <a16:creationId xmlns:a16="http://schemas.microsoft.com/office/drawing/2014/main" id="{5F7FF60E-D101-65F8-56D9-0B090CAA6310}"/>
              </a:ext>
            </a:extLst>
          </p:cNvPr>
          <p:cNvSpPr txBox="1"/>
          <p:nvPr/>
        </p:nvSpPr>
        <p:spPr>
          <a:xfrm>
            <a:off x="9372686" y="5980006"/>
            <a:ext cx="1383712" cy="523220"/>
          </a:xfrm>
          <a:prstGeom prst="rect">
            <a:avLst/>
          </a:prstGeom>
          <a:noFill/>
        </p:spPr>
        <p:txBody>
          <a:bodyPr wrap="none" rtlCol="0">
            <a:spAutoFit/>
          </a:bodyPr>
          <a:lstStyle/>
          <a:p>
            <a:r>
              <a:rPr lang="en-US" sz="2800">
                <a:latin typeface="Arial" panose="020B0604020202020204" pitchFamily="34" charset="0"/>
                <a:cs typeface="Arial" panose="020B0604020202020204" pitchFamily="34" charset="0"/>
              </a:rPr>
              <a:t>Results</a:t>
            </a:r>
          </a:p>
        </p:txBody>
      </p:sp>
      <p:cxnSp>
        <p:nvCxnSpPr>
          <p:cNvPr id="11" name="Straight Connector 10">
            <a:extLst>
              <a:ext uri="{FF2B5EF4-FFF2-40B4-BE49-F238E27FC236}">
                <a16:creationId xmlns:a16="http://schemas.microsoft.com/office/drawing/2014/main" id="{58CCAE65-CB86-FCB4-0783-B034138772C0}"/>
              </a:ext>
            </a:extLst>
          </p:cNvPr>
          <p:cNvCxnSpPr/>
          <p:nvPr/>
        </p:nvCxnSpPr>
        <p:spPr>
          <a:xfrm>
            <a:off x="559799" y="5704765"/>
            <a:ext cx="10890914" cy="0"/>
          </a:xfrm>
          <a:prstGeom prst="line">
            <a:avLst/>
          </a:prstGeom>
          <a:ln w="76200">
            <a:prstDash val="sysDash"/>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98077EA1-6C87-0AB5-41EE-063883E24D30}"/>
              </a:ext>
            </a:extLst>
          </p:cNvPr>
          <p:cNvCxnSpPr>
            <a:cxnSpLocks/>
          </p:cNvCxnSpPr>
          <p:nvPr/>
        </p:nvCxnSpPr>
        <p:spPr>
          <a:xfrm flipV="1">
            <a:off x="3278801" y="5069597"/>
            <a:ext cx="0" cy="916916"/>
          </a:xfrm>
          <a:prstGeom prst="straightConnector1">
            <a:avLst/>
          </a:prstGeom>
          <a:ln w="127000">
            <a:solidFill>
              <a:srgbClr val="BF84EC"/>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65C898E-6631-618C-9409-9C668D4E5260}"/>
              </a:ext>
            </a:extLst>
          </p:cNvPr>
          <p:cNvPicPr>
            <a:picLocks noChangeAspect="1"/>
          </p:cNvPicPr>
          <p:nvPr/>
        </p:nvPicPr>
        <p:blipFill rotWithShape="1">
          <a:blip r:embed="rId3"/>
          <a:srcRect l="17865" r="17689"/>
          <a:stretch/>
        </p:blipFill>
        <p:spPr>
          <a:xfrm>
            <a:off x="174911" y="265390"/>
            <a:ext cx="1633592" cy="101392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ML &amp; Interpretability Research">
            <a:extLst>
              <a:ext uri="{FF2B5EF4-FFF2-40B4-BE49-F238E27FC236}">
                <a16:creationId xmlns:a16="http://schemas.microsoft.com/office/drawing/2014/main" id="{3E6FA58B-0C81-28B5-E31D-31334E6D881B}"/>
              </a:ext>
            </a:extLst>
          </p:cNvPr>
          <p:cNvSpPr/>
          <p:nvPr/>
        </p:nvSpPr>
        <p:spPr>
          <a:xfrm>
            <a:off x="3567511" y="5786027"/>
            <a:ext cx="8458543" cy="895831"/>
          </a:xfrm>
          <a:prstGeom prst="roundRect">
            <a:avLst>
              <a:gd name="adj" fmla="val 0"/>
            </a:avLst>
          </a:prstGeom>
          <a:solidFill>
            <a:schemeClr val="bg1">
              <a:lumMod val="9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defRPr sz="1100"/>
            </a:lvl1pPr>
          </a:lstStyle>
          <a:p>
            <a:r>
              <a:rPr lang="en-US" err="1">
                <a:latin typeface="Arial" panose="020B0604020202020204" pitchFamily="34" charset="0"/>
                <a:cs typeface="Arial" panose="020B0604020202020204" pitchFamily="34" charset="0"/>
              </a:rPr>
              <a:t>fA</a:t>
            </a:r>
            <a:endParaRPr>
              <a:latin typeface="Arial" panose="020B0604020202020204" pitchFamily="34" charset="0"/>
              <a:cs typeface="Arial" panose="020B0604020202020204" pitchFamily="34" charset="0"/>
            </a:endParaRPr>
          </a:p>
        </p:txBody>
      </p:sp>
      <p:sp>
        <p:nvSpPr>
          <p:cNvPr id="20" name="ML &amp; Interpretability Research">
            <a:extLst>
              <a:ext uri="{FF2B5EF4-FFF2-40B4-BE49-F238E27FC236}">
                <a16:creationId xmlns:a16="http://schemas.microsoft.com/office/drawing/2014/main" id="{CD5ADB82-1D2C-7C9C-DDBD-EC00BD424659}"/>
              </a:ext>
            </a:extLst>
          </p:cNvPr>
          <p:cNvSpPr/>
          <p:nvPr/>
        </p:nvSpPr>
        <p:spPr>
          <a:xfrm>
            <a:off x="3567512" y="4820399"/>
            <a:ext cx="8458543" cy="758767"/>
          </a:xfrm>
          <a:prstGeom prst="roundRect">
            <a:avLst>
              <a:gd name="adj" fmla="val 0"/>
            </a:avLst>
          </a:prstGeom>
          <a:solidFill>
            <a:schemeClr val="bg1">
              <a:lumMod val="9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defRPr sz="1100"/>
            </a:lvl1pPr>
          </a:lstStyle>
          <a:p>
            <a:r>
              <a:rPr lang="en-US" err="1">
                <a:latin typeface="Arial" panose="020B0604020202020204" pitchFamily="34" charset="0"/>
                <a:cs typeface="Arial" panose="020B0604020202020204" pitchFamily="34" charset="0"/>
              </a:rPr>
              <a:t>fA</a:t>
            </a:r>
            <a:endParaRPr>
              <a:latin typeface="Arial" panose="020B0604020202020204" pitchFamily="34" charset="0"/>
              <a:cs typeface="Arial" panose="020B0604020202020204" pitchFamily="34" charset="0"/>
            </a:endParaRPr>
          </a:p>
        </p:txBody>
      </p:sp>
      <p:sp>
        <p:nvSpPr>
          <p:cNvPr id="123" name="Rectangle"/>
          <p:cNvSpPr/>
          <p:nvPr/>
        </p:nvSpPr>
        <p:spPr>
          <a:xfrm>
            <a:off x="8817966" y="1332721"/>
            <a:ext cx="3358894" cy="2810319"/>
          </a:xfrm>
          <a:prstGeom prst="rect">
            <a:avLst/>
          </a:prstGeom>
          <a:solidFill>
            <a:srgbClr val="FFFFFF"/>
          </a:solidFill>
          <a:ln w="12700">
            <a:solidFill>
              <a:schemeClr val="accent1"/>
            </a:solidFill>
            <a:prstDash val="sysDot"/>
            <a:miter lim="400000"/>
          </a:ln>
        </p:spPr>
        <p:txBody>
          <a:bodyPr lIns="0" tIns="0" rIns="0" bIns="0"/>
          <a:lstStyle/>
          <a:p>
            <a:endParaRPr/>
          </a:p>
        </p:txBody>
      </p:sp>
      <p:sp>
        <p:nvSpPr>
          <p:cNvPr id="16" name="Software Project Management">
            <a:extLst>
              <a:ext uri="{FF2B5EF4-FFF2-40B4-BE49-F238E27FC236}">
                <a16:creationId xmlns:a16="http://schemas.microsoft.com/office/drawing/2014/main" id="{1C08711D-C9A0-92F9-DA46-A59EB808DDA7}"/>
              </a:ext>
            </a:extLst>
          </p:cNvPr>
          <p:cNvSpPr/>
          <p:nvPr/>
        </p:nvSpPr>
        <p:spPr>
          <a:xfrm>
            <a:off x="10522014" y="2014209"/>
            <a:ext cx="1596049" cy="751224"/>
          </a:xfrm>
          <a:prstGeom prst="roundRect">
            <a:avLst>
              <a:gd name="adj" fmla="val 0"/>
            </a:avLst>
          </a:prstGeom>
          <a:solidFill>
            <a:schemeClr val="accent4">
              <a:lumOff val="2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defRPr sz="1100"/>
            </a:lvl1pPr>
          </a:lstStyle>
          <a:p>
            <a:endParaRPr>
              <a:latin typeface="Arial" panose="020B0604020202020204" pitchFamily="34" charset="0"/>
              <a:cs typeface="Arial" panose="020B0604020202020204" pitchFamily="34" charset="0"/>
            </a:endParaRPr>
          </a:p>
        </p:txBody>
      </p:sp>
      <p:sp>
        <p:nvSpPr>
          <p:cNvPr id="15" name="Rectangle">
            <a:extLst>
              <a:ext uri="{FF2B5EF4-FFF2-40B4-BE49-F238E27FC236}">
                <a16:creationId xmlns:a16="http://schemas.microsoft.com/office/drawing/2014/main" id="{979FD859-8512-3A83-E7E5-86373CD1B882}"/>
              </a:ext>
            </a:extLst>
          </p:cNvPr>
          <p:cNvSpPr/>
          <p:nvPr/>
        </p:nvSpPr>
        <p:spPr>
          <a:xfrm>
            <a:off x="15140" y="1352333"/>
            <a:ext cx="8737255" cy="2790707"/>
          </a:xfrm>
          <a:prstGeom prst="rect">
            <a:avLst/>
          </a:prstGeom>
          <a:solidFill>
            <a:srgbClr val="FFFFFF"/>
          </a:solidFill>
          <a:ln w="12700">
            <a:solidFill>
              <a:schemeClr val="accent1"/>
            </a:solidFill>
            <a:prstDash val="sysDot"/>
            <a:miter lim="400000"/>
          </a:ln>
        </p:spPr>
        <p:txBody>
          <a:bodyPr lIns="0" tIns="0" rIns="0" bIns="0"/>
          <a:lstStyle/>
          <a:p>
            <a:endParaRPr/>
          </a:p>
        </p:txBody>
      </p:sp>
      <p:sp>
        <p:nvSpPr>
          <p:cNvPr id="11" name="ML &amp; Interpretability Research">
            <a:extLst>
              <a:ext uri="{FF2B5EF4-FFF2-40B4-BE49-F238E27FC236}">
                <a16:creationId xmlns:a16="http://schemas.microsoft.com/office/drawing/2014/main" id="{BF07A9B3-F13E-A6B0-124D-810A52DC5771}"/>
              </a:ext>
            </a:extLst>
          </p:cNvPr>
          <p:cNvSpPr/>
          <p:nvPr/>
        </p:nvSpPr>
        <p:spPr>
          <a:xfrm>
            <a:off x="3567512" y="1996957"/>
            <a:ext cx="1633493" cy="1581003"/>
          </a:xfrm>
          <a:prstGeom prst="roundRect">
            <a:avLst>
              <a:gd name="adj" fmla="val 0"/>
            </a:avLst>
          </a:prstGeom>
          <a:solidFill>
            <a:schemeClr val="accent6">
              <a:satOff val="-3457"/>
              <a:lumOff val="26078"/>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defRPr sz="1100"/>
            </a:lvl1pPr>
          </a:lstStyle>
          <a:p>
            <a:endParaRPr>
              <a:latin typeface="Arial" panose="020B0604020202020204" pitchFamily="34" charset="0"/>
              <a:cs typeface="Arial" panose="020B0604020202020204" pitchFamily="34" charset="0"/>
            </a:endParaRPr>
          </a:p>
        </p:txBody>
      </p:sp>
      <p:sp>
        <p:nvSpPr>
          <p:cNvPr id="9" name="Software Project Management">
            <a:extLst>
              <a:ext uri="{FF2B5EF4-FFF2-40B4-BE49-F238E27FC236}">
                <a16:creationId xmlns:a16="http://schemas.microsoft.com/office/drawing/2014/main" id="{044B5EBD-563D-C558-9025-4044FC6C0F0E}"/>
              </a:ext>
            </a:extLst>
          </p:cNvPr>
          <p:cNvSpPr/>
          <p:nvPr/>
        </p:nvSpPr>
        <p:spPr>
          <a:xfrm>
            <a:off x="95238" y="1996956"/>
            <a:ext cx="1612534" cy="1581004"/>
          </a:xfrm>
          <a:prstGeom prst="roundRect">
            <a:avLst>
              <a:gd name="adj" fmla="val 0"/>
            </a:avLst>
          </a:prstGeom>
          <a:solidFill>
            <a:schemeClr val="accent4">
              <a:lumOff val="2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defRPr sz="1100"/>
            </a:lvl1pPr>
          </a:lstStyle>
          <a:p>
            <a:endParaRPr>
              <a:latin typeface="Arial" panose="020B0604020202020204" pitchFamily="34" charset="0"/>
              <a:cs typeface="Arial" panose="020B0604020202020204" pitchFamily="34" charset="0"/>
            </a:endParaRPr>
          </a:p>
        </p:txBody>
      </p:sp>
      <p:sp>
        <p:nvSpPr>
          <p:cNvPr id="7" name="Major Academic Project Management">
            <a:extLst>
              <a:ext uri="{FF2B5EF4-FFF2-40B4-BE49-F238E27FC236}">
                <a16:creationId xmlns:a16="http://schemas.microsoft.com/office/drawing/2014/main" id="{EE6C6316-F41B-0857-5EED-6ECCFD0E135B}"/>
              </a:ext>
            </a:extLst>
          </p:cNvPr>
          <p:cNvSpPr/>
          <p:nvPr/>
        </p:nvSpPr>
        <p:spPr>
          <a:xfrm>
            <a:off x="1800831" y="2002729"/>
            <a:ext cx="1640405" cy="748548"/>
          </a:xfrm>
          <a:prstGeom prst="roundRect">
            <a:avLst>
              <a:gd name="adj" fmla="val 0"/>
            </a:avLst>
          </a:prstGeom>
          <a:solidFill>
            <a:schemeClr val="accent2">
              <a:lumOff val="2196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defRPr sz="1100"/>
            </a:lvl1pPr>
          </a:lstStyle>
          <a:p>
            <a:endParaRPr>
              <a:latin typeface="Arial" panose="020B0604020202020204" pitchFamily="34" charset="0"/>
              <a:cs typeface="Arial" panose="020B0604020202020204" pitchFamily="34" charset="0"/>
            </a:endParaRPr>
          </a:p>
        </p:txBody>
      </p:sp>
      <p:sp>
        <p:nvSpPr>
          <p:cNvPr id="125" name="Google Shape;162;p8"/>
          <p:cNvSpPr txBox="1">
            <a:spLocks noGrp="1"/>
          </p:cNvSpPr>
          <p:nvPr>
            <p:ph type="title"/>
          </p:nvPr>
        </p:nvSpPr>
        <p:spPr>
          <a:xfrm>
            <a:off x="6850063" y="229941"/>
            <a:ext cx="3336986" cy="940174"/>
          </a:xfrm>
          <a:prstGeom prst="rect">
            <a:avLst/>
          </a:prstGeom>
        </p:spPr>
        <p:txBody>
          <a:bodyPr>
            <a:normAutofit/>
          </a:bodyPr>
          <a:lstStyle>
            <a:lvl1pPr algn="ctr">
              <a:defRPr sz="3900"/>
            </a:lvl1pPr>
          </a:lstStyle>
          <a:p>
            <a:r>
              <a:rPr lang="en-US" sz="3600" b="1">
                <a:latin typeface="Arial"/>
                <a:cs typeface="Arial"/>
              </a:rPr>
              <a:t>NDIF Team</a:t>
            </a:r>
            <a:endParaRPr lang="en-US"/>
          </a:p>
        </p:txBody>
      </p:sp>
      <p:sp>
        <p:nvSpPr>
          <p:cNvPr id="149" name="Principal Investigators"/>
          <p:cNvSpPr txBox="1"/>
          <p:nvPr/>
        </p:nvSpPr>
        <p:spPr>
          <a:xfrm>
            <a:off x="3348537" y="1497457"/>
            <a:ext cx="2341538" cy="307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r>
              <a:rPr sz="2000" b="1">
                <a:solidFill>
                  <a:srgbClr val="C00000"/>
                </a:solidFill>
              </a:rPr>
              <a:t>Principal Investigators</a:t>
            </a:r>
          </a:p>
        </p:txBody>
      </p:sp>
      <p:sp>
        <p:nvSpPr>
          <p:cNvPr id="150" name="Engineering and Project Leadership"/>
          <p:cNvSpPr txBox="1"/>
          <p:nvPr/>
        </p:nvSpPr>
        <p:spPr>
          <a:xfrm>
            <a:off x="9321897" y="1411030"/>
            <a:ext cx="2351031" cy="6155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gn="ctr"/>
            <a:r>
              <a:rPr sz="2000" b="1">
                <a:solidFill>
                  <a:srgbClr val="C00000"/>
                </a:solidFill>
              </a:rPr>
              <a:t>Engineering and </a:t>
            </a:r>
            <a:endParaRPr lang="en-US" sz="2000" b="1">
              <a:solidFill>
                <a:srgbClr val="C00000"/>
              </a:solidFill>
            </a:endParaRPr>
          </a:p>
          <a:p>
            <a:pPr algn="ctr"/>
            <a:r>
              <a:rPr sz="2000" b="1">
                <a:solidFill>
                  <a:srgbClr val="C00000"/>
                </a:solidFill>
              </a:rPr>
              <a:t>Project </a:t>
            </a:r>
            <a:r>
              <a:rPr lang="en-US" sz="2000" b="1">
                <a:solidFill>
                  <a:srgbClr val="C00000"/>
                </a:solidFill>
              </a:rPr>
              <a:t>Management</a:t>
            </a:r>
            <a:endParaRPr sz="2000" b="1">
              <a:solidFill>
                <a:srgbClr val="C00000"/>
              </a:solidFill>
            </a:endParaRPr>
          </a:p>
        </p:txBody>
      </p:sp>
      <p:sp>
        <p:nvSpPr>
          <p:cNvPr id="14" name="Project Management Professional">
            <a:extLst>
              <a:ext uri="{FF2B5EF4-FFF2-40B4-BE49-F238E27FC236}">
                <a16:creationId xmlns:a16="http://schemas.microsoft.com/office/drawing/2014/main" id="{A12DE668-4766-8FC1-3C20-966E49F0ABAC}"/>
              </a:ext>
            </a:extLst>
          </p:cNvPr>
          <p:cNvSpPr/>
          <p:nvPr/>
        </p:nvSpPr>
        <p:spPr>
          <a:xfrm>
            <a:off x="8698822" y="4190358"/>
            <a:ext cx="2429412" cy="294880"/>
          </a:xfrm>
          <a:prstGeom prst="roundRect">
            <a:avLst>
              <a:gd name="adj" fmla="val 41341"/>
            </a:avLst>
          </a:prstGeom>
          <a:solidFill>
            <a:schemeClr val="bg2">
              <a:lumMod val="7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defRPr sz="1100"/>
            </a:lvl1pPr>
          </a:lstStyle>
          <a:p>
            <a:r>
              <a:rPr>
                <a:latin typeface="Arial" panose="020B0604020202020204" pitchFamily="34" charset="0"/>
                <a:cs typeface="Arial" panose="020B0604020202020204" pitchFamily="34" charset="0"/>
              </a:rPr>
              <a:t>Project Management Professional</a:t>
            </a:r>
          </a:p>
        </p:txBody>
      </p:sp>
      <p:pic>
        <p:nvPicPr>
          <p:cNvPr id="17" name="Picture 16">
            <a:extLst>
              <a:ext uri="{FF2B5EF4-FFF2-40B4-BE49-F238E27FC236}">
                <a16:creationId xmlns:a16="http://schemas.microsoft.com/office/drawing/2014/main" id="{108DB328-6E0B-B29C-A04B-FA8AFCF27C9F}"/>
              </a:ext>
            </a:extLst>
          </p:cNvPr>
          <p:cNvPicPr>
            <a:picLocks noChangeAspect="1"/>
          </p:cNvPicPr>
          <p:nvPr/>
        </p:nvPicPr>
        <p:blipFill>
          <a:blip r:embed="rId3"/>
          <a:stretch>
            <a:fillRect/>
          </a:stretch>
        </p:blipFill>
        <p:spPr>
          <a:xfrm>
            <a:off x="3685229" y="4939916"/>
            <a:ext cx="4438488" cy="512133"/>
          </a:xfrm>
          <a:prstGeom prst="rect">
            <a:avLst/>
          </a:prstGeom>
        </p:spPr>
      </p:pic>
      <p:pic>
        <p:nvPicPr>
          <p:cNvPr id="18" name="Picture 17">
            <a:extLst>
              <a:ext uri="{FF2B5EF4-FFF2-40B4-BE49-F238E27FC236}">
                <a16:creationId xmlns:a16="http://schemas.microsoft.com/office/drawing/2014/main" id="{595B2C1B-8544-5469-8988-9253F9A8879E}"/>
              </a:ext>
            </a:extLst>
          </p:cNvPr>
          <p:cNvPicPr>
            <a:picLocks noChangeAspect="1"/>
          </p:cNvPicPr>
          <p:nvPr/>
        </p:nvPicPr>
        <p:blipFill>
          <a:blip r:embed="rId4"/>
          <a:stretch>
            <a:fillRect/>
          </a:stretch>
        </p:blipFill>
        <p:spPr>
          <a:xfrm>
            <a:off x="3670480" y="5910270"/>
            <a:ext cx="4802118" cy="647344"/>
          </a:xfrm>
          <a:prstGeom prst="rect">
            <a:avLst/>
          </a:prstGeom>
        </p:spPr>
      </p:pic>
      <p:sp>
        <p:nvSpPr>
          <p:cNvPr id="21" name="TextBox 20">
            <a:extLst>
              <a:ext uri="{FF2B5EF4-FFF2-40B4-BE49-F238E27FC236}">
                <a16:creationId xmlns:a16="http://schemas.microsoft.com/office/drawing/2014/main" id="{CFF8C623-BA48-D67F-0CB7-D1045484371A}"/>
              </a:ext>
            </a:extLst>
          </p:cNvPr>
          <p:cNvSpPr txBox="1"/>
          <p:nvPr/>
        </p:nvSpPr>
        <p:spPr>
          <a:xfrm>
            <a:off x="8168930" y="5047467"/>
            <a:ext cx="1516762" cy="338554"/>
          </a:xfrm>
          <a:prstGeom prst="rect">
            <a:avLst/>
          </a:prstGeom>
          <a:noFill/>
        </p:spPr>
        <p:txBody>
          <a:bodyPr wrap="none" rtlCol="0">
            <a:spAutoFit/>
          </a:bodyPr>
          <a:lstStyle/>
          <a:p>
            <a:r>
              <a:rPr lang="en-US" sz="1600">
                <a:latin typeface="Arial" panose="020B0604020202020204" pitchFamily="34" charset="0"/>
                <a:cs typeface="Arial" panose="020B0604020202020204" pitchFamily="34" charset="0"/>
              </a:rPr>
              <a:t>Facilities Host </a:t>
            </a:r>
          </a:p>
        </p:txBody>
      </p:sp>
      <p:sp>
        <p:nvSpPr>
          <p:cNvPr id="23" name="TextBox 22">
            <a:extLst>
              <a:ext uri="{FF2B5EF4-FFF2-40B4-BE49-F238E27FC236}">
                <a16:creationId xmlns:a16="http://schemas.microsoft.com/office/drawing/2014/main" id="{8A135227-6ABA-A537-AB35-94356FE165EC}"/>
              </a:ext>
            </a:extLst>
          </p:cNvPr>
          <p:cNvSpPr txBox="1"/>
          <p:nvPr/>
        </p:nvSpPr>
        <p:spPr>
          <a:xfrm>
            <a:off x="8667867" y="6098263"/>
            <a:ext cx="3172663" cy="338554"/>
          </a:xfrm>
          <a:prstGeom prst="rect">
            <a:avLst/>
          </a:prstGeom>
          <a:noFill/>
        </p:spPr>
        <p:txBody>
          <a:bodyPr wrap="none" rtlCol="0">
            <a:spAutoFit/>
          </a:bodyPr>
          <a:lstStyle/>
          <a:p>
            <a:r>
              <a:rPr lang="en-US" sz="1600">
                <a:latin typeface="Arial" panose="020B0604020202020204" pitchFamily="34" charset="0"/>
                <a:cs typeface="Arial" panose="020B0604020202020204" pitchFamily="34" charset="0"/>
              </a:rPr>
              <a:t>Community Engagement Partner</a:t>
            </a:r>
          </a:p>
        </p:txBody>
      </p:sp>
      <p:sp>
        <p:nvSpPr>
          <p:cNvPr id="24" name="TextBox 23">
            <a:extLst>
              <a:ext uri="{FF2B5EF4-FFF2-40B4-BE49-F238E27FC236}">
                <a16:creationId xmlns:a16="http://schemas.microsoft.com/office/drawing/2014/main" id="{6FAB086A-B93F-85D7-6A57-8AE4BF04DC29}"/>
              </a:ext>
            </a:extLst>
          </p:cNvPr>
          <p:cNvSpPr txBox="1"/>
          <p:nvPr/>
        </p:nvSpPr>
        <p:spPr>
          <a:xfrm>
            <a:off x="145806" y="84825"/>
            <a:ext cx="6956180" cy="1200329"/>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NDIF is enabled by a team of AI, Software, Hardware and Project Management experts with a strong history of collaboration and a shared vision for deepening our understanding of Large Language Models and helping ensure their positive role in society.</a:t>
            </a:r>
          </a:p>
        </p:txBody>
      </p:sp>
      <p:sp>
        <p:nvSpPr>
          <p:cNvPr id="12" name="ML &amp; Interpretability Research">
            <a:extLst>
              <a:ext uri="{FF2B5EF4-FFF2-40B4-BE49-F238E27FC236}">
                <a16:creationId xmlns:a16="http://schemas.microsoft.com/office/drawing/2014/main" id="{814805C1-4025-E376-FD0C-A479D7A2768C}"/>
              </a:ext>
            </a:extLst>
          </p:cNvPr>
          <p:cNvSpPr/>
          <p:nvPr/>
        </p:nvSpPr>
        <p:spPr>
          <a:xfrm>
            <a:off x="5296057" y="1996956"/>
            <a:ext cx="1633493" cy="1581004"/>
          </a:xfrm>
          <a:prstGeom prst="roundRect">
            <a:avLst>
              <a:gd name="adj" fmla="val 0"/>
            </a:avLst>
          </a:prstGeom>
          <a:solidFill>
            <a:schemeClr val="accent6">
              <a:satOff val="-3457"/>
              <a:lumOff val="26078"/>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defRPr sz="1100"/>
            </a:lvl1pPr>
          </a:lstStyle>
          <a:p>
            <a:endParaRPr>
              <a:latin typeface="Arial" panose="020B0604020202020204" pitchFamily="34" charset="0"/>
              <a:cs typeface="Arial" panose="020B0604020202020204" pitchFamily="34" charset="0"/>
            </a:endParaRPr>
          </a:p>
        </p:txBody>
      </p:sp>
      <p:sp>
        <p:nvSpPr>
          <p:cNvPr id="2" name="ML &amp; Interpretability Research">
            <a:extLst>
              <a:ext uri="{FF2B5EF4-FFF2-40B4-BE49-F238E27FC236}">
                <a16:creationId xmlns:a16="http://schemas.microsoft.com/office/drawing/2014/main" id="{C2B2F717-EFD0-4127-825A-4B9FFFEF415F}"/>
              </a:ext>
            </a:extLst>
          </p:cNvPr>
          <p:cNvSpPr/>
          <p:nvPr/>
        </p:nvSpPr>
        <p:spPr>
          <a:xfrm>
            <a:off x="95238" y="2749436"/>
            <a:ext cx="1607481" cy="826683"/>
          </a:xfrm>
          <a:prstGeom prst="roundRect">
            <a:avLst>
              <a:gd name="adj" fmla="val 0"/>
            </a:avLst>
          </a:prstGeom>
          <a:solidFill>
            <a:schemeClr val="accent6">
              <a:satOff val="-3457"/>
              <a:lumOff val="26078"/>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defRPr sz="1100"/>
            </a:lvl1pPr>
          </a:lstStyle>
          <a:p>
            <a:r>
              <a:rPr lang="en-US">
                <a:latin typeface="Arial" panose="020B0604020202020204" pitchFamily="34" charset="0"/>
                <a:cs typeface="Arial" panose="020B0604020202020204" pitchFamily="34" charset="0"/>
              </a:rPr>
              <a:t>c</a:t>
            </a:r>
            <a:endParaRPr>
              <a:latin typeface="Arial" panose="020B0604020202020204" pitchFamily="34" charset="0"/>
              <a:cs typeface="Arial" panose="020B0604020202020204" pitchFamily="34" charset="0"/>
            </a:endParaRPr>
          </a:p>
        </p:txBody>
      </p:sp>
      <p:sp>
        <p:nvSpPr>
          <p:cNvPr id="4" name="ML &amp; Interpretability Research">
            <a:extLst>
              <a:ext uri="{FF2B5EF4-FFF2-40B4-BE49-F238E27FC236}">
                <a16:creationId xmlns:a16="http://schemas.microsoft.com/office/drawing/2014/main" id="{25BCF044-8098-C347-1851-5067174018B7}"/>
              </a:ext>
            </a:extLst>
          </p:cNvPr>
          <p:cNvSpPr/>
          <p:nvPr/>
        </p:nvSpPr>
        <p:spPr>
          <a:xfrm>
            <a:off x="5296057" y="2751277"/>
            <a:ext cx="1633493" cy="826683"/>
          </a:xfrm>
          <a:prstGeom prst="roundRect">
            <a:avLst>
              <a:gd name="adj" fmla="val 0"/>
            </a:avLst>
          </a:prstGeom>
          <a:solidFill>
            <a:srgbClr val="ADCDE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defRPr sz="1100"/>
            </a:lvl1pPr>
          </a:lstStyle>
          <a:p>
            <a:r>
              <a:rPr lang="en-US">
                <a:latin typeface="Arial" panose="020B0604020202020204" pitchFamily="34" charset="0"/>
                <a:cs typeface="Arial" panose="020B0604020202020204" pitchFamily="34" charset="0"/>
              </a:rPr>
              <a:t>c</a:t>
            </a:r>
            <a:endParaRPr>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CEA632E8-ACB4-950C-E95B-6154B3240A02}"/>
              </a:ext>
            </a:extLst>
          </p:cNvPr>
          <p:cNvGrpSpPr/>
          <p:nvPr/>
        </p:nvGrpSpPr>
        <p:grpSpPr>
          <a:xfrm>
            <a:off x="95238" y="1996957"/>
            <a:ext cx="12028432" cy="2536915"/>
            <a:chOff x="76920" y="1484418"/>
            <a:chExt cx="12028432" cy="2536915"/>
          </a:xfrm>
        </p:grpSpPr>
        <p:sp>
          <p:nvSpPr>
            <p:cNvPr id="159" name="Project Management Professional"/>
            <p:cNvSpPr/>
            <p:nvPr/>
          </p:nvSpPr>
          <p:spPr>
            <a:xfrm>
              <a:off x="10505968" y="2261758"/>
              <a:ext cx="1573851" cy="803663"/>
            </a:xfrm>
            <a:prstGeom prst="roundRect">
              <a:avLst>
                <a:gd name="adj" fmla="val 0"/>
              </a:avLst>
            </a:prstGeom>
            <a:solidFill>
              <a:schemeClr val="bg2">
                <a:lumMod val="7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defRPr sz="1100"/>
              </a:lvl1pPr>
            </a:lstStyle>
            <a:p>
              <a:endParaRPr>
                <a:latin typeface="Arial" panose="020B0604020202020204" pitchFamily="34" charset="0"/>
                <a:cs typeface="Arial" panose="020B0604020202020204" pitchFamily="34" charset="0"/>
              </a:endParaRPr>
            </a:p>
          </p:txBody>
        </p:sp>
        <p:sp>
          <p:nvSpPr>
            <p:cNvPr id="147" name="Software Project Management"/>
            <p:cNvSpPr/>
            <p:nvPr/>
          </p:nvSpPr>
          <p:spPr>
            <a:xfrm>
              <a:off x="8859825" y="1503346"/>
              <a:ext cx="1573851" cy="1562075"/>
            </a:xfrm>
            <a:prstGeom prst="roundRect">
              <a:avLst>
                <a:gd name="adj" fmla="val 0"/>
              </a:avLst>
            </a:prstGeom>
            <a:solidFill>
              <a:schemeClr val="accent4">
                <a:lumOff val="2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defRPr sz="1100"/>
              </a:lvl1pPr>
            </a:lstStyle>
            <a:p>
              <a:endParaRPr>
                <a:latin typeface="Arial" panose="020B0604020202020204" pitchFamily="34" charset="0"/>
                <a:cs typeface="Arial" panose="020B0604020202020204" pitchFamily="34" charset="0"/>
              </a:endParaRPr>
            </a:p>
          </p:txBody>
        </p:sp>
        <p:sp>
          <p:nvSpPr>
            <p:cNvPr id="146" name="Programming &amp; Software Research"/>
            <p:cNvSpPr/>
            <p:nvPr/>
          </p:nvSpPr>
          <p:spPr>
            <a:xfrm>
              <a:off x="7065049" y="1484418"/>
              <a:ext cx="1586405" cy="1581003"/>
            </a:xfrm>
            <a:prstGeom prst="roundRect">
              <a:avLst>
                <a:gd name="adj" fmla="val 0"/>
              </a:avLst>
            </a:prstGeom>
            <a:solidFill>
              <a:schemeClr val="accent5">
                <a:lumOff val="20196"/>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defRPr sz="1100"/>
              </a:lvl1pPr>
            </a:lstStyle>
            <a:p>
              <a:endParaRPr>
                <a:latin typeface="Arial" panose="020B0604020202020204" pitchFamily="34" charset="0"/>
                <a:cs typeface="Arial" panose="020B0604020202020204" pitchFamily="34" charset="0"/>
              </a:endParaRPr>
            </a:p>
          </p:txBody>
        </p:sp>
        <p:sp>
          <p:nvSpPr>
            <p:cNvPr id="140" name="ML &amp; Interpretability Research"/>
            <p:cNvSpPr/>
            <p:nvPr/>
          </p:nvSpPr>
          <p:spPr>
            <a:xfrm>
              <a:off x="1792005" y="2238738"/>
              <a:ext cx="1633493" cy="826683"/>
            </a:xfrm>
            <a:prstGeom prst="roundRect">
              <a:avLst>
                <a:gd name="adj" fmla="val 0"/>
              </a:avLst>
            </a:prstGeom>
            <a:solidFill>
              <a:schemeClr val="accent6">
                <a:satOff val="-3457"/>
                <a:lumOff val="26078"/>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defRPr sz="1100"/>
              </a:lvl1pPr>
            </a:lstStyle>
            <a:p>
              <a:r>
                <a:rPr lang="en-US">
                  <a:latin typeface="Arial" panose="020B0604020202020204" pitchFamily="34" charset="0"/>
                  <a:cs typeface="Arial" panose="020B0604020202020204" pitchFamily="34" charset="0"/>
                </a:rPr>
                <a:t>c</a:t>
              </a:r>
              <a:endParaRPr>
                <a:latin typeface="Arial" panose="020B0604020202020204" pitchFamily="34" charset="0"/>
                <a:cs typeface="Arial" panose="020B0604020202020204" pitchFamily="34" charset="0"/>
              </a:endParaRPr>
            </a:p>
          </p:txBody>
        </p:sp>
        <p:sp>
          <p:nvSpPr>
            <p:cNvPr id="144" name="ML &amp; Interpretability Research"/>
            <p:cNvSpPr/>
            <p:nvPr/>
          </p:nvSpPr>
          <p:spPr>
            <a:xfrm>
              <a:off x="4501632" y="3688975"/>
              <a:ext cx="1738183" cy="313353"/>
            </a:xfrm>
            <a:prstGeom prst="roundRect">
              <a:avLst>
                <a:gd name="adj" fmla="val 50000"/>
              </a:avLst>
            </a:prstGeom>
            <a:solidFill>
              <a:schemeClr val="accent6">
                <a:satOff val="-3457"/>
                <a:lumOff val="26078"/>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defRPr sz="1100"/>
              </a:lvl1pPr>
            </a:lstStyle>
            <a:p>
              <a:r>
                <a:rPr>
                  <a:latin typeface="Arial" panose="020B0604020202020204" pitchFamily="34" charset="0"/>
                  <a:cs typeface="Arial" panose="020B0604020202020204" pitchFamily="34" charset="0"/>
                </a:rPr>
                <a:t>ML &amp; Interpretability Research</a:t>
              </a:r>
            </a:p>
          </p:txBody>
        </p:sp>
        <p:sp>
          <p:nvSpPr>
            <p:cNvPr id="126" name="Google Shape;163;p8"/>
            <p:cNvSpPr txBox="1"/>
            <p:nvPr/>
          </p:nvSpPr>
          <p:spPr>
            <a:xfrm>
              <a:off x="82259" y="2982716"/>
              <a:ext cx="1602141" cy="5539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a:spAutoFit/>
            </a:bodyPr>
            <a:lstStyle>
              <a:lvl1pPr>
                <a:defRPr sz="1600"/>
              </a:lvl1pPr>
            </a:lstStyle>
            <a:p>
              <a:pPr algn="ctr"/>
              <a:r>
                <a:rPr>
                  <a:latin typeface="Arial" panose="020B0604020202020204" pitchFamily="34" charset="0"/>
                  <a:cs typeface="Arial" panose="020B0604020202020204" pitchFamily="34" charset="0"/>
                </a:rPr>
                <a:t>David Bau</a:t>
              </a:r>
              <a:br>
                <a:rPr lang="en-US">
                  <a:latin typeface="Arial" panose="020B0604020202020204" pitchFamily="34" charset="0"/>
                  <a:cs typeface="Arial" panose="020B0604020202020204" pitchFamily="34" charset="0"/>
                </a:rPr>
              </a:br>
              <a:r>
                <a:rPr lang="en-US" sz="1400">
                  <a:latin typeface="Arial" panose="020B0604020202020204" pitchFamily="34" charset="0"/>
                  <a:cs typeface="Arial" panose="020B0604020202020204" pitchFamily="34" charset="0"/>
                </a:rPr>
                <a:t>NDIF director</a:t>
              </a:r>
              <a:endParaRPr sz="1400">
                <a:latin typeface="Arial" panose="020B0604020202020204" pitchFamily="34" charset="0"/>
                <a:cs typeface="Arial" panose="020B0604020202020204" pitchFamily="34" charset="0"/>
              </a:endParaRPr>
            </a:p>
          </p:txBody>
        </p:sp>
        <p:sp>
          <p:nvSpPr>
            <p:cNvPr id="127" name="Google Shape;164;p8"/>
            <p:cNvSpPr txBox="1"/>
            <p:nvPr/>
          </p:nvSpPr>
          <p:spPr>
            <a:xfrm>
              <a:off x="1796463" y="2982716"/>
              <a:ext cx="1626455" cy="5539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a:spAutoFit/>
            </a:bodyPr>
            <a:lstStyle>
              <a:lvl1pPr>
                <a:defRPr sz="1600"/>
              </a:lvl1pPr>
            </a:lstStyle>
            <a:p>
              <a:pPr algn="ctr"/>
              <a:r>
                <a:rPr>
                  <a:latin typeface="Arial" panose="020B0604020202020204" pitchFamily="34" charset="0"/>
                  <a:cs typeface="Arial" panose="020B0604020202020204" pitchFamily="34" charset="0"/>
                </a:rPr>
                <a:t>Carla </a:t>
              </a:r>
              <a:r>
                <a:rPr err="1">
                  <a:latin typeface="Arial" panose="020B0604020202020204" pitchFamily="34" charset="0"/>
                  <a:cs typeface="Arial" panose="020B0604020202020204" pitchFamily="34" charset="0"/>
                </a:rPr>
                <a:t>Brodley</a:t>
              </a:r>
              <a:br>
                <a:rPr lang="en-US">
                  <a:latin typeface="Arial" panose="020B0604020202020204" pitchFamily="34" charset="0"/>
                  <a:cs typeface="Arial" panose="020B0604020202020204" pitchFamily="34" charset="0"/>
                </a:rPr>
              </a:br>
              <a:r>
                <a:rPr lang="en-US" sz="1400">
                  <a:latin typeface="Arial" panose="020B0604020202020204" pitchFamily="34" charset="0"/>
                  <a:cs typeface="Arial" panose="020B0604020202020204" pitchFamily="34" charset="0"/>
                </a:rPr>
                <a:t>Societal Impact</a:t>
              </a:r>
              <a:endParaRPr sz="1400">
                <a:latin typeface="Arial" panose="020B0604020202020204" pitchFamily="34" charset="0"/>
                <a:cs typeface="Arial" panose="020B0604020202020204" pitchFamily="34" charset="0"/>
              </a:endParaRPr>
            </a:p>
          </p:txBody>
        </p:sp>
        <p:sp>
          <p:nvSpPr>
            <p:cNvPr id="128" name="Google Shape;165;p8"/>
            <p:cNvSpPr txBox="1"/>
            <p:nvPr/>
          </p:nvSpPr>
          <p:spPr>
            <a:xfrm>
              <a:off x="3511960" y="2982716"/>
              <a:ext cx="1724040" cy="5539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a:spAutoFit/>
            </a:bodyPr>
            <a:lstStyle>
              <a:lvl1pPr>
                <a:defRPr sz="1600"/>
              </a:lvl1pPr>
            </a:lstStyle>
            <a:p>
              <a:pPr algn="ctr"/>
              <a:r>
                <a:rPr>
                  <a:latin typeface="Arial" panose="020B0604020202020204" pitchFamily="34" charset="0"/>
                  <a:cs typeface="Arial" panose="020B0604020202020204" pitchFamily="34" charset="0"/>
                </a:rPr>
                <a:t>Byron Wallace</a:t>
              </a:r>
              <a:br>
                <a:rPr lang="en-US">
                  <a:latin typeface="Arial" panose="020B0604020202020204" pitchFamily="34" charset="0"/>
                  <a:cs typeface="Arial" panose="020B0604020202020204" pitchFamily="34" charset="0"/>
                </a:rPr>
              </a:br>
              <a:r>
                <a:rPr lang="en-US" sz="1400">
                  <a:latin typeface="Arial" panose="020B0604020202020204" pitchFamily="34" charset="0"/>
                  <a:cs typeface="Arial" panose="020B0604020202020204" pitchFamily="34" charset="0"/>
                </a:rPr>
                <a:t>Scientific Design</a:t>
              </a:r>
              <a:endParaRPr sz="1400">
                <a:latin typeface="Arial" panose="020B0604020202020204" pitchFamily="34" charset="0"/>
                <a:cs typeface="Arial" panose="020B0604020202020204" pitchFamily="34" charset="0"/>
              </a:endParaRPr>
            </a:p>
          </p:txBody>
        </p:sp>
        <p:sp>
          <p:nvSpPr>
            <p:cNvPr id="129" name="Google Shape;166;p8"/>
            <p:cNvSpPr txBox="1"/>
            <p:nvPr/>
          </p:nvSpPr>
          <p:spPr>
            <a:xfrm>
              <a:off x="5254223" y="2982716"/>
              <a:ext cx="1677811" cy="5539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a:spAutoFit/>
            </a:bodyPr>
            <a:lstStyle>
              <a:lvl1pPr>
                <a:defRPr sz="1600"/>
              </a:lvl1pPr>
            </a:lstStyle>
            <a:p>
              <a:pPr algn="ctr"/>
              <a:r>
                <a:rPr>
                  <a:latin typeface="Arial" panose="020B0604020202020204" pitchFamily="34" charset="0"/>
                  <a:cs typeface="Arial" panose="020B0604020202020204" pitchFamily="34" charset="0"/>
                </a:rPr>
                <a:t>Arjun Guha</a:t>
              </a:r>
              <a:br>
                <a:rPr lang="en-US">
                  <a:latin typeface="Arial" panose="020B0604020202020204" pitchFamily="34" charset="0"/>
                  <a:cs typeface="Arial" panose="020B0604020202020204" pitchFamily="34" charset="0"/>
                </a:rPr>
              </a:br>
              <a:r>
                <a:rPr lang="en-US" sz="1400">
                  <a:latin typeface="Arial" panose="020B0604020202020204" pitchFamily="34" charset="0"/>
                  <a:cs typeface="Arial" panose="020B0604020202020204" pitchFamily="34" charset="0"/>
                </a:rPr>
                <a:t>Science Operations</a:t>
              </a:r>
              <a:endParaRPr sz="1400">
                <a:latin typeface="Arial" panose="020B0604020202020204" pitchFamily="34" charset="0"/>
                <a:cs typeface="Arial" panose="020B0604020202020204" pitchFamily="34" charset="0"/>
              </a:endParaRPr>
            </a:p>
          </p:txBody>
        </p:sp>
        <p:sp>
          <p:nvSpPr>
            <p:cNvPr id="130" name="Google Shape;167;p8"/>
            <p:cNvSpPr txBox="1"/>
            <p:nvPr/>
          </p:nvSpPr>
          <p:spPr>
            <a:xfrm>
              <a:off x="6983316" y="2982716"/>
              <a:ext cx="1768983" cy="5539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45720" rIns="0" bIns="45699">
              <a:spAutoFit/>
            </a:bodyPr>
            <a:lstStyle>
              <a:lvl1pPr>
                <a:defRPr sz="1600"/>
              </a:lvl1pPr>
            </a:lstStyle>
            <a:p>
              <a:pPr algn="ctr"/>
              <a:r>
                <a:rPr>
                  <a:latin typeface="Arial" panose="020B0604020202020204" pitchFamily="34" charset="0"/>
                  <a:cs typeface="Arial" panose="020B0604020202020204" pitchFamily="34" charset="0"/>
                </a:rPr>
                <a:t>Jonathan Bell</a:t>
              </a:r>
              <a:br>
                <a:rPr lang="en-US">
                  <a:latin typeface="Arial" panose="020B0604020202020204" pitchFamily="34" charset="0"/>
                  <a:cs typeface="Arial" panose="020B0604020202020204" pitchFamily="34" charset="0"/>
                </a:rPr>
              </a:br>
              <a:r>
                <a:rPr lang="en-US" sz="1400">
                  <a:latin typeface="Arial" panose="020B0604020202020204" pitchFamily="34" charset="0"/>
                  <a:cs typeface="Arial" panose="020B0604020202020204" pitchFamily="34" charset="0"/>
                </a:rPr>
                <a:t>Software Engineering</a:t>
              </a:r>
              <a:endParaRPr sz="1400">
                <a:latin typeface="Arial" panose="020B0604020202020204" pitchFamily="34" charset="0"/>
                <a:cs typeface="Arial" panose="020B0604020202020204" pitchFamily="34" charset="0"/>
              </a:endParaRPr>
            </a:p>
          </p:txBody>
        </p:sp>
        <p:sp>
          <p:nvSpPr>
            <p:cNvPr id="131" name="Google Shape;168;p8"/>
            <p:cNvSpPr txBox="1"/>
            <p:nvPr/>
          </p:nvSpPr>
          <p:spPr>
            <a:xfrm>
              <a:off x="8850930" y="2982716"/>
              <a:ext cx="1573851" cy="5539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1600"/>
              </a:lvl1pPr>
            </a:lstStyle>
            <a:p>
              <a:pPr algn="ctr"/>
              <a:r>
                <a:rPr>
                  <a:latin typeface="Arial" panose="020B0604020202020204" pitchFamily="34" charset="0"/>
                  <a:cs typeface="Arial" panose="020B0604020202020204" pitchFamily="34" charset="0"/>
                </a:rPr>
                <a:t>Will </a:t>
              </a:r>
              <a:r>
                <a:rPr err="1">
                  <a:latin typeface="Arial" panose="020B0604020202020204" pitchFamily="34" charset="0"/>
                  <a:cs typeface="Arial" panose="020B0604020202020204" pitchFamily="34" charset="0"/>
                </a:rPr>
                <a:t>Brockmann</a:t>
              </a:r>
              <a:br>
                <a:rPr lang="en-US">
                  <a:latin typeface="Arial" panose="020B0604020202020204" pitchFamily="34" charset="0"/>
                  <a:cs typeface="Arial" panose="020B0604020202020204" pitchFamily="34" charset="0"/>
                </a:rPr>
              </a:br>
              <a:r>
                <a:rPr lang="en-US" sz="1400">
                  <a:latin typeface="Arial" panose="020B0604020202020204" pitchFamily="34" charset="0"/>
                  <a:cs typeface="Arial" panose="020B0604020202020204" pitchFamily="34" charset="0"/>
                </a:rPr>
                <a:t>Lead Engineer</a:t>
              </a:r>
              <a:endParaRPr sz="1400">
                <a:latin typeface="Arial" panose="020B0604020202020204" pitchFamily="34" charset="0"/>
                <a:cs typeface="Arial" panose="020B0604020202020204" pitchFamily="34" charset="0"/>
              </a:endParaRPr>
            </a:p>
          </p:txBody>
        </p:sp>
        <p:sp>
          <p:nvSpPr>
            <p:cNvPr id="132" name="Google Shape;169;p8"/>
            <p:cNvSpPr txBox="1"/>
            <p:nvPr/>
          </p:nvSpPr>
          <p:spPr>
            <a:xfrm>
              <a:off x="10509302" y="2982716"/>
              <a:ext cx="1596050" cy="5539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1600"/>
              </a:lvl1pPr>
            </a:lstStyle>
            <a:p>
              <a:pPr algn="ctr"/>
              <a:r>
                <a:rPr>
                  <a:latin typeface="Arial" panose="020B0604020202020204" pitchFamily="34" charset="0"/>
                  <a:cs typeface="Arial" panose="020B0604020202020204" pitchFamily="34" charset="0"/>
                </a:rPr>
                <a:t>Sumeet Multani</a:t>
              </a:r>
              <a:br>
                <a:rPr lang="en-US">
                  <a:latin typeface="Arial" panose="020B0604020202020204" pitchFamily="34" charset="0"/>
                  <a:cs typeface="Arial" panose="020B0604020202020204" pitchFamily="34" charset="0"/>
                </a:rPr>
              </a:br>
              <a:r>
                <a:rPr lang="en-US" sz="1400">
                  <a:latin typeface="Arial" panose="020B0604020202020204" pitchFamily="34" charset="0"/>
                  <a:cs typeface="Arial" panose="020B0604020202020204" pitchFamily="34" charset="0"/>
                </a:rPr>
                <a:t>Project Manager</a:t>
              </a:r>
              <a:endParaRPr sz="1400">
                <a:latin typeface="Arial" panose="020B0604020202020204" pitchFamily="34" charset="0"/>
                <a:cs typeface="Arial" panose="020B0604020202020204" pitchFamily="34" charset="0"/>
              </a:endParaRPr>
            </a:p>
          </p:txBody>
        </p:sp>
        <p:pic>
          <p:nvPicPr>
            <p:cNvPr id="134" name="Image" descr="Image"/>
            <p:cNvPicPr>
              <a:picLocks noChangeAspect="1"/>
            </p:cNvPicPr>
            <p:nvPr/>
          </p:nvPicPr>
          <p:blipFill>
            <a:blip r:embed="rId5"/>
            <a:srcRect l="44030" r="21500" b="18167"/>
            <a:stretch>
              <a:fillRect/>
            </a:stretch>
          </p:blipFill>
          <p:spPr>
            <a:xfrm>
              <a:off x="1899014" y="1536570"/>
              <a:ext cx="1456995" cy="1441264"/>
            </a:xfrm>
            <a:prstGeom prst="rect">
              <a:avLst/>
            </a:prstGeom>
            <a:ln w="12700">
              <a:miter lim="400000"/>
            </a:ln>
          </p:spPr>
        </p:pic>
        <p:pic>
          <p:nvPicPr>
            <p:cNvPr id="135" name="Image" descr="Image"/>
            <p:cNvPicPr>
              <a:picLocks noChangeAspect="1"/>
            </p:cNvPicPr>
            <p:nvPr/>
          </p:nvPicPr>
          <p:blipFill>
            <a:blip r:embed="rId6"/>
            <a:srcRect b="16023"/>
            <a:stretch>
              <a:fillRect/>
            </a:stretch>
          </p:blipFill>
          <p:spPr>
            <a:xfrm>
              <a:off x="3649822" y="1536539"/>
              <a:ext cx="1460501" cy="1462733"/>
            </a:xfrm>
            <a:prstGeom prst="rect">
              <a:avLst/>
            </a:prstGeom>
            <a:ln w="12700">
              <a:miter lim="400000"/>
            </a:ln>
          </p:spPr>
        </p:pic>
        <p:pic>
          <p:nvPicPr>
            <p:cNvPr id="137" name="linderpix-NU-KCCS-27079-web 2.jpg" descr="linderpix-NU-KCCS-27079-web 2.jpg"/>
            <p:cNvPicPr>
              <a:picLocks noChangeAspect="1"/>
            </p:cNvPicPr>
            <p:nvPr/>
          </p:nvPicPr>
          <p:blipFill>
            <a:blip r:embed="rId7"/>
            <a:stretch>
              <a:fillRect/>
            </a:stretch>
          </p:blipFill>
          <p:spPr>
            <a:xfrm>
              <a:off x="7144620" y="1536539"/>
              <a:ext cx="1460501" cy="1460501"/>
            </a:xfrm>
            <a:prstGeom prst="rect">
              <a:avLst/>
            </a:prstGeom>
            <a:ln w="12700">
              <a:miter lim="400000"/>
            </a:ln>
          </p:spPr>
        </p:pic>
        <p:pic>
          <p:nvPicPr>
            <p:cNvPr id="138" name="Image" descr="Image"/>
            <p:cNvPicPr>
              <a:picLocks noChangeAspect="1"/>
            </p:cNvPicPr>
            <p:nvPr/>
          </p:nvPicPr>
          <p:blipFill>
            <a:blip r:embed="rId8"/>
            <a:stretch>
              <a:fillRect/>
            </a:stretch>
          </p:blipFill>
          <p:spPr>
            <a:xfrm>
              <a:off x="8907605" y="1536539"/>
              <a:ext cx="1460501" cy="1460501"/>
            </a:xfrm>
            <a:prstGeom prst="rect">
              <a:avLst/>
            </a:prstGeom>
            <a:ln w="12700">
              <a:miter lim="400000"/>
            </a:ln>
          </p:spPr>
        </p:pic>
        <p:pic>
          <p:nvPicPr>
            <p:cNvPr id="139" name="Image" descr="Image"/>
            <p:cNvPicPr>
              <a:picLocks noChangeAspect="1"/>
            </p:cNvPicPr>
            <p:nvPr/>
          </p:nvPicPr>
          <p:blipFill>
            <a:blip r:embed="rId9"/>
            <a:stretch>
              <a:fillRect/>
            </a:stretch>
          </p:blipFill>
          <p:spPr>
            <a:xfrm>
              <a:off x="10566691" y="1554132"/>
              <a:ext cx="1460501" cy="1460501"/>
            </a:xfrm>
            <a:prstGeom prst="rect">
              <a:avLst/>
            </a:prstGeom>
            <a:ln w="12700">
              <a:miter lim="400000"/>
            </a:ln>
          </p:spPr>
        </p:pic>
        <p:sp>
          <p:nvSpPr>
            <p:cNvPr id="141" name="Software Project Management"/>
            <p:cNvSpPr/>
            <p:nvPr/>
          </p:nvSpPr>
          <p:spPr>
            <a:xfrm>
              <a:off x="76920" y="3699157"/>
              <a:ext cx="1573852" cy="313353"/>
            </a:xfrm>
            <a:prstGeom prst="roundRect">
              <a:avLst>
                <a:gd name="adj" fmla="val 50000"/>
              </a:avLst>
            </a:prstGeom>
            <a:solidFill>
              <a:schemeClr val="accent4">
                <a:lumOff val="2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defRPr sz="1100"/>
              </a:lvl1pPr>
            </a:lstStyle>
            <a:p>
              <a:r>
                <a:rPr>
                  <a:latin typeface="Arial" panose="020B0604020202020204" pitchFamily="34" charset="0"/>
                  <a:cs typeface="Arial" panose="020B0604020202020204" pitchFamily="34" charset="0"/>
                </a:rPr>
                <a:t>Software Project Management</a:t>
              </a:r>
            </a:p>
          </p:txBody>
        </p:sp>
        <p:sp>
          <p:nvSpPr>
            <p:cNvPr id="142" name="Programming &amp; Software Research"/>
            <p:cNvSpPr/>
            <p:nvPr/>
          </p:nvSpPr>
          <p:spPr>
            <a:xfrm>
              <a:off x="6758191" y="3680684"/>
              <a:ext cx="1640405" cy="313354"/>
            </a:xfrm>
            <a:prstGeom prst="roundRect">
              <a:avLst>
                <a:gd name="adj" fmla="val 50000"/>
              </a:avLst>
            </a:prstGeom>
            <a:solidFill>
              <a:schemeClr val="accent5">
                <a:lumOff val="20196"/>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defRPr sz="1100"/>
              </a:lvl1pPr>
            </a:lstStyle>
            <a:p>
              <a:r>
                <a:rPr>
                  <a:latin typeface="Arial" panose="020B0604020202020204" pitchFamily="34" charset="0"/>
                  <a:cs typeface="Arial" panose="020B0604020202020204" pitchFamily="34" charset="0"/>
                </a:rPr>
                <a:t>Programming &amp; Software Research</a:t>
              </a:r>
            </a:p>
          </p:txBody>
        </p:sp>
        <p:sp>
          <p:nvSpPr>
            <p:cNvPr id="143" name="Major Academic Project Management"/>
            <p:cNvSpPr/>
            <p:nvPr/>
          </p:nvSpPr>
          <p:spPr>
            <a:xfrm>
              <a:off x="2334537" y="3707980"/>
              <a:ext cx="1640405" cy="313353"/>
            </a:xfrm>
            <a:prstGeom prst="roundRect">
              <a:avLst>
                <a:gd name="adj" fmla="val 50000"/>
              </a:avLst>
            </a:prstGeom>
            <a:solidFill>
              <a:schemeClr val="accent2">
                <a:lumOff val="2196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defRPr sz="1100"/>
              </a:lvl1pPr>
            </a:lstStyle>
            <a:p>
              <a:r>
                <a:rPr>
                  <a:latin typeface="Arial" panose="020B0604020202020204" pitchFamily="34" charset="0"/>
                  <a:cs typeface="Arial" panose="020B0604020202020204" pitchFamily="34" charset="0"/>
                </a:rPr>
                <a:t>Major Academic Project Management</a:t>
              </a:r>
            </a:p>
          </p:txBody>
        </p:sp>
        <p:pic>
          <p:nvPicPr>
            <p:cNvPr id="133" name="Bau-David-3013-hero-desktop-scaled.jpg" descr="Bau-David-3013-hero-desktop-scaled.jpg"/>
            <p:cNvPicPr>
              <a:picLocks noChangeAspect="1"/>
            </p:cNvPicPr>
            <p:nvPr/>
          </p:nvPicPr>
          <p:blipFill>
            <a:blip r:embed="rId10"/>
            <a:srcRect l="44347" r="18212"/>
            <a:stretch>
              <a:fillRect/>
            </a:stretch>
          </p:blipFill>
          <p:spPr>
            <a:xfrm>
              <a:off x="144634" y="1536539"/>
              <a:ext cx="1460501" cy="1456747"/>
            </a:xfrm>
            <a:prstGeom prst="rect">
              <a:avLst/>
            </a:prstGeom>
            <a:ln w="12700">
              <a:miter lim="400000"/>
            </a:ln>
          </p:spPr>
        </p:pic>
        <p:pic>
          <p:nvPicPr>
            <p:cNvPr id="136" name="Image" descr="Image"/>
            <p:cNvPicPr>
              <a:picLocks noChangeAspect="1"/>
            </p:cNvPicPr>
            <p:nvPr/>
          </p:nvPicPr>
          <p:blipFill>
            <a:blip r:embed="rId11"/>
            <a:srcRect l="23511" r="23511" b="13675"/>
            <a:stretch>
              <a:fillRect/>
            </a:stretch>
          </p:blipFill>
          <p:spPr>
            <a:xfrm>
              <a:off x="5371244" y="1536640"/>
              <a:ext cx="1460501" cy="1450237"/>
            </a:xfrm>
            <a:prstGeom prst="rect">
              <a:avLst/>
            </a:prstGeom>
            <a:ln w="12700">
              <a:miter lim="400000"/>
            </a:ln>
          </p:spPr>
        </p:pic>
      </p:grpSp>
      <p:sp>
        <p:nvSpPr>
          <p:cNvPr id="5" name="Rectangle">
            <a:extLst>
              <a:ext uri="{FF2B5EF4-FFF2-40B4-BE49-F238E27FC236}">
                <a16:creationId xmlns:a16="http://schemas.microsoft.com/office/drawing/2014/main" id="{80A94669-2FA2-8551-AE34-9DE28DF90AA3}"/>
              </a:ext>
            </a:extLst>
          </p:cNvPr>
          <p:cNvSpPr/>
          <p:nvPr/>
        </p:nvSpPr>
        <p:spPr>
          <a:xfrm>
            <a:off x="-10357" y="4787663"/>
            <a:ext cx="3358894" cy="2070337"/>
          </a:xfrm>
          <a:prstGeom prst="rect">
            <a:avLst/>
          </a:prstGeom>
          <a:solidFill>
            <a:srgbClr val="FFFFFF"/>
          </a:solidFill>
          <a:ln w="12700">
            <a:solidFill>
              <a:schemeClr val="accent1"/>
            </a:solidFill>
            <a:prstDash val="sysDot"/>
            <a:miter lim="400000"/>
          </a:ln>
        </p:spPr>
        <p:txBody>
          <a:bodyPr lIns="0" tIns="0" rIns="0" bIns="0"/>
          <a:lstStyle/>
          <a:p>
            <a:endParaRPr/>
          </a:p>
        </p:txBody>
      </p:sp>
      <p:sp>
        <p:nvSpPr>
          <p:cNvPr id="6" name="Engineering and Project Leadership">
            <a:extLst>
              <a:ext uri="{FF2B5EF4-FFF2-40B4-BE49-F238E27FC236}">
                <a16:creationId xmlns:a16="http://schemas.microsoft.com/office/drawing/2014/main" id="{E2B196F7-D2F9-32E5-177B-DD7E5CEBDA48}"/>
              </a:ext>
            </a:extLst>
          </p:cNvPr>
          <p:cNvSpPr txBox="1"/>
          <p:nvPr/>
        </p:nvSpPr>
        <p:spPr>
          <a:xfrm>
            <a:off x="527202" y="4870718"/>
            <a:ext cx="2351031" cy="6155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gn="ctr"/>
            <a:r>
              <a:rPr lang="en-US" sz="2000" b="1">
                <a:solidFill>
                  <a:srgbClr val="C00000"/>
                </a:solidFill>
              </a:rPr>
              <a:t>Operations and Project Leadership</a:t>
            </a:r>
            <a:endParaRPr sz="2000" b="1">
              <a:solidFill>
                <a:srgbClr val="C00000"/>
              </a:solidFill>
            </a:endParaRPr>
          </a:p>
        </p:txBody>
      </p:sp>
      <p:sp>
        <p:nvSpPr>
          <p:cNvPr id="8" name="Google Shape;168;p8">
            <a:extLst>
              <a:ext uri="{FF2B5EF4-FFF2-40B4-BE49-F238E27FC236}">
                <a16:creationId xmlns:a16="http://schemas.microsoft.com/office/drawing/2014/main" id="{D47B0C86-B8B9-B2DB-0274-0F52FA4ABC7A}"/>
              </a:ext>
            </a:extLst>
          </p:cNvPr>
          <p:cNvSpPr txBox="1"/>
          <p:nvPr/>
        </p:nvSpPr>
        <p:spPr>
          <a:xfrm>
            <a:off x="-55539" y="5591132"/>
            <a:ext cx="1573851" cy="5231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1600"/>
            </a:lvl1pPr>
          </a:lstStyle>
          <a:p>
            <a:pPr algn="ctr"/>
            <a:r>
              <a:rPr lang="en-US" sz="1400">
                <a:latin typeface="Arial" panose="020B0604020202020204" pitchFamily="34" charset="0"/>
                <a:cs typeface="Arial" panose="020B0604020202020204" pitchFamily="34" charset="0"/>
              </a:rPr>
              <a:t>Lead HPC Administrator</a:t>
            </a:r>
            <a:endParaRPr sz="1400">
              <a:latin typeface="Arial" panose="020B0604020202020204" pitchFamily="34" charset="0"/>
              <a:cs typeface="Arial" panose="020B0604020202020204" pitchFamily="34" charset="0"/>
            </a:endParaRPr>
          </a:p>
        </p:txBody>
      </p:sp>
      <p:sp>
        <p:nvSpPr>
          <p:cNvPr id="13" name="Google Shape;168;p8">
            <a:extLst>
              <a:ext uri="{FF2B5EF4-FFF2-40B4-BE49-F238E27FC236}">
                <a16:creationId xmlns:a16="http://schemas.microsoft.com/office/drawing/2014/main" id="{DBFDEC36-CF3A-22F0-3D30-49243FD6E839}"/>
              </a:ext>
            </a:extLst>
          </p:cNvPr>
          <p:cNvSpPr txBox="1"/>
          <p:nvPr/>
        </p:nvSpPr>
        <p:spPr>
          <a:xfrm>
            <a:off x="1627799" y="5591132"/>
            <a:ext cx="1573851" cy="5231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1600"/>
            </a:lvl1pPr>
          </a:lstStyle>
          <a:p>
            <a:pPr algn="ctr"/>
            <a:r>
              <a:rPr lang="en-US" sz="1400">
                <a:latin typeface="Arial" panose="020B0604020202020204" pitchFamily="34" charset="0"/>
                <a:cs typeface="Arial" panose="020B0604020202020204" pitchFamily="34" charset="0"/>
              </a:rPr>
              <a:t>Finance and</a:t>
            </a:r>
            <a:br>
              <a:rPr lang="en-US" sz="1400">
                <a:latin typeface="Arial" panose="020B0604020202020204" pitchFamily="34" charset="0"/>
                <a:cs typeface="Arial" panose="020B0604020202020204" pitchFamily="34" charset="0"/>
              </a:rPr>
            </a:br>
            <a:r>
              <a:rPr lang="en-US" sz="1400">
                <a:latin typeface="Arial" panose="020B0604020202020204" pitchFamily="34" charset="0"/>
                <a:cs typeface="Arial" panose="020B0604020202020204" pitchFamily="34" charset="0"/>
              </a:rPr>
              <a:t>Budget Controller</a:t>
            </a:r>
            <a:endParaRPr sz="1400">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B48C0651-AEA7-A9DF-F184-1317253660A5}"/>
              </a:ext>
            </a:extLst>
          </p:cNvPr>
          <p:cNvPicPr>
            <a:picLocks noChangeAspect="1"/>
          </p:cNvPicPr>
          <p:nvPr/>
        </p:nvPicPr>
        <p:blipFill>
          <a:blip r:embed="rId12"/>
          <a:stretch>
            <a:fillRect/>
          </a:stretch>
        </p:blipFill>
        <p:spPr>
          <a:xfrm>
            <a:off x="9706082" y="4610556"/>
            <a:ext cx="2379935" cy="1396528"/>
          </a:xfrm>
          <a:prstGeom prst="rect">
            <a:avLst/>
          </a:prstGeom>
        </p:spPr>
      </p:pic>
      <p:pic>
        <p:nvPicPr>
          <p:cNvPr id="25" name="Picture 24">
            <a:extLst>
              <a:ext uri="{FF2B5EF4-FFF2-40B4-BE49-F238E27FC236}">
                <a16:creationId xmlns:a16="http://schemas.microsoft.com/office/drawing/2014/main" id="{549C9562-E416-18D7-4AC6-754E12648F0E}"/>
              </a:ext>
            </a:extLst>
          </p:cNvPr>
          <p:cNvPicPr>
            <a:picLocks noChangeAspect="1"/>
          </p:cNvPicPr>
          <p:nvPr/>
        </p:nvPicPr>
        <p:blipFill rotWithShape="1">
          <a:blip r:embed="rId13"/>
          <a:srcRect l="17865" r="17689"/>
          <a:stretch/>
        </p:blipFill>
        <p:spPr>
          <a:xfrm>
            <a:off x="10283434" y="151735"/>
            <a:ext cx="1633592" cy="1013928"/>
          </a:xfrm>
          <a:prstGeom prst="rect">
            <a:avLst/>
          </a:prstGeom>
        </p:spPr>
      </p:pic>
    </p:spTree>
    <p:extLst>
      <p:ext uri="{BB962C8B-B14F-4D97-AF65-F5344CB8AC3E}">
        <p14:creationId xmlns:p14="http://schemas.microsoft.com/office/powerpoint/2010/main" val="2639818814"/>
      </p:ext>
    </p:extLst>
  </p:cSld>
  <p:clrMapOvr>
    <a:masterClrMapping/>
  </p:clrMapOvr>
  <p:transition spd="me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3934</Words>
  <Application>Microsoft Macintosh PowerPoint</Application>
  <PresentationFormat>Widescreen</PresentationFormat>
  <Paragraphs>392</Paragraphs>
  <Slides>20</Slides>
  <Notes>18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20</vt:i4>
      </vt:variant>
    </vt:vector>
  </HeadingPairs>
  <TitlesOfParts>
    <vt:vector size="30" baseType="lpstr">
      <vt:lpstr>Arial</vt:lpstr>
      <vt:lpstr>Calibri</vt:lpstr>
      <vt:lpstr>Calibri Light</vt:lpstr>
      <vt:lpstr>Courier New</vt:lpstr>
      <vt:lpstr>Helvetica Neue</vt:lpstr>
      <vt:lpstr>Palatino</vt:lpstr>
      <vt:lpstr>Source Code Pro</vt:lpstr>
      <vt:lpstr>Wingdings</vt:lpstr>
      <vt:lpstr>Office Theme</vt:lpstr>
      <vt:lpstr>Office Theme</vt:lpstr>
      <vt:lpstr>National Deep Inference Facility for Hundred-Billion-Parameter LLMs</vt:lpstr>
      <vt:lpstr>PI David Bau: unique 25-year track record in Industry and Academia</vt:lpstr>
      <vt:lpstr>Intellectual Merit</vt:lpstr>
      <vt:lpstr>Enables Transformative AI Research, Auditing and Evaluation on LLMs, Managing Societal Risks of LLMs</vt:lpstr>
      <vt:lpstr>PowerPoint Presentation</vt:lpstr>
      <vt:lpstr>Enabling Deep Inference Research &amp; Applications</vt:lpstr>
      <vt:lpstr>Unique Capabilities: NDIF Seamlessly &amp; Efficiently Utilizes Shared Hardware</vt:lpstr>
      <vt:lpstr>Tight, 5-Year Schedule with Full Release in Y3</vt:lpstr>
      <vt:lpstr>NDIF Team</vt:lpstr>
      <vt:lpstr>PowerPoint Presentation</vt:lpstr>
      <vt:lpstr>Broader Impacts</vt:lpstr>
      <vt:lpstr>National Impact by Democratizing Transparent Access to LLMs</vt:lpstr>
      <vt:lpstr>Specific Research Plans from Diverse Research Community</vt:lpstr>
      <vt:lpstr>PowerPoint Presentation</vt:lpstr>
      <vt:lpstr>Continued Operations</vt:lpstr>
      <vt:lpstr>Sustainability</vt:lpstr>
      <vt:lpstr>Risk-Management Process</vt:lpstr>
      <vt:lpstr>PowerPoint Presentation</vt:lpstr>
      <vt:lpstr>Key Performance Indicators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National Deep Inference Facility for Hundred-Billion-Parameter LLMs</dc:title>
  <dc:creator>David Bau</dc:creator>
  <cp:lastModifiedBy>Bau, David</cp:lastModifiedBy>
  <cp:revision>2</cp:revision>
  <dcterms:created xsi:type="dcterms:W3CDTF">2023-06-28T21:48:25Z</dcterms:created>
  <dcterms:modified xsi:type="dcterms:W3CDTF">2023-07-10T12:52:25Z</dcterms:modified>
</cp:coreProperties>
</file>